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82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2" r:id="rId15"/>
    <p:sldId id="291" r:id="rId16"/>
    <p:sldId id="293" r:id="rId17"/>
    <p:sldId id="294" r:id="rId18"/>
    <p:sldId id="295" r:id="rId19"/>
    <p:sldId id="297" r:id="rId20"/>
    <p:sldId id="296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10" r:id="rId33"/>
    <p:sldId id="309" r:id="rId34"/>
    <p:sldId id="311" r:id="rId35"/>
    <p:sldId id="312" r:id="rId36"/>
    <p:sldId id="313" r:id="rId37"/>
    <p:sldId id="314" r:id="rId38"/>
    <p:sldId id="31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731A68-752B-461B-8404-FC7C802DFD19}" v="2542" dt="2020-10-18T16:11:50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.nips.cc/paper/7898-catboost-unbiased-boosting-with-categorical-features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mc3.readthedocs.io/en/latest/intro.html" TargetMode="External"/><Relationship Id="rId2" Type="http://schemas.openxmlformats.org/officeDocument/2006/relationships/hyperlink" Target="https://en.wikipedia.org/wiki/Probabilistic_programm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hyperlink" Target="https://www.tensorflow.org/probability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3653E76-5D2F-4B1D-9F3D-674AF3789F8E}"/>
              </a:ext>
            </a:extLst>
          </p:cNvPr>
          <p:cNvGrpSpPr/>
          <p:nvPr/>
        </p:nvGrpSpPr>
        <p:grpSpPr>
          <a:xfrm>
            <a:off x="666749" y="309562"/>
            <a:ext cx="10703616" cy="6382786"/>
            <a:chOff x="219074" y="233362"/>
            <a:chExt cx="10687051" cy="63912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8DEB46-3BE9-4CB5-B614-8E34704FB99A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19074" y="233362"/>
              <a:ext cx="10687051" cy="6391275"/>
            </a:xfrm>
            <a:prstGeom prst="rect">
              <a:avLst/>
            </a:prstGeom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AE027BBF-1FEC-420B-81AD-A99F951CEA4E}"/>
                </a:ext>
              </a:extLst>
            </p:cNvPr>
            <p:cNvSpPr txBox="1">
              <a:spLocks/>
            </p:cNvSpPr>
            <p:nvPr/>
          </p:nvSpPr>
          <p:spPr>
            <a:xfrm>
              <a:off x="379563" y="1616374"/>
              <a:ext cx="5487838" cy="1650701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j-lt"/>
                  <a:ea typeface="+mj-ea"/>
                  <a:cs typeface="Trebuchet M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800" dirty="0">
                  <a:solidFill>
                    <a:schemeClr val="tx2">
                      <a:lumMod val="10000"/>
                    </a:schemeClr>
                  </a:solidFill>
                  <a:latin typeface="Algerian" panose="04020705040A02060702" pitchFamily="82" charset="0"/>
                </a:rPr>
                <a:t>Predicting response time</a:t>
              </a:r>
            </a:p>
            <a:p>
              <a:r>
                <a:rPr lang="en-US" sz="2800" dirty="0">
                  <a:solidFill>
                    <a:schemeClr val="tx2">
                      <a:lumMod val="10000"/>
                    </a:schemeClr>
                  </a:solidFill>
                  <a:latin typeface="Algerian" panose="04020705040A02060702" pitchFamily="82" charset="0"/>
                </a:rPr>
                <a:t>for</a:t>
              </a:r>
            </a:p>
            <a:p>
              <a:r>
                <a:rPr lang="en-US" sz="4000" dirty="0">
                  <a:solidFill>
                    <a:schemeClr val="tx2">
                      <a:lumMod val="10000"/>
                    </a:schemeClr>
                  </a:solidFill>
                  <a:latin typeface="Algerian" panose="04020705040A02060702" pitchFamily="82" charset="0"/>
                </a:rPr>
                <a:t>Paris Fire Brigade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53D296-386F-4905-ABD6-3E0786625AAA}"/>
                </a:ext>
              </a:extLst>
            </p:cNvPr>
            <p:cNvSpPr txBox="1"/>
            <p:nvPr/>
          </p:nvSpPr>
          <p:spPr>
            <a:xfrm>
              <a:off x="495300" y="4981575"/>
              <a:ext cx="2619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tx2">
                      <a:lumMod val="10000"/>
                    </a:schemeClr>
                  </a:solidFill>
                  <a:latin typeface="Arial Black" panose="020B0A04020102020204" pitchFamily="34" charset="0"/>
                  <a:cs typeface="Aparajita" panose="020B0502040204020203" pitchFamily="18" charset="0"/>
                </a:rPr>
                <a:t>Nai Minh Quach</a:t>
              </a:r>
            </a:p>
            <a:p>
              <a:pPr algn="ctr"/>
              <a:r>
                <a:rPr lang="fr-FR" dirty="0">
                  <a:solidFill>
                    <a:schemeClr val="tx2">
                      <a:lumMod val="10000"/>
                    </a:schemeClr>
                  </a:solidFill>
                  <a:latin typeface="Arial Black" panose="020B0A04020102020204" pitchFamily="34" charset="0"/>
                  <a:cs typeface="Aparajita" panose="020B0502040204020203" pitchFamily="18" charset="0"/>
                </a:rPr>
                <a:t>17 octobre 2020</a:t>
              </a:r>
              <a:endParaRPr lang="en-US" dirty="0">
                <a:solidFill>
                  <a:schemeClr val="tx2">
                    <a:lumMod val="10000"/>
                  </a:schemeClr>
                </a:solidFill>
                <a:latin typeface="Arial Black" panose="020B0A04020102020204" pitchFamily="34" charset="0"/>
                <a:cs typeface="Aparajita" panose="020B0502040204020203" pitchFamily="18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F104C2-7A75-4423-BA52-E50B1A9CD6D9}"/>
              </a:ext>
            </a:extLst>
          </p:cNvPr>
          <p:cNvSpPr txBox="1"/>
          <p:nvPr/>
        </p:nvSpPr>
        <p:spPr>
          <a:xfrm>
            <a:off x="943403" y="6332994"/>
            <a:ext cx="40816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Source: https://www.epsu.org/article/epsu-deplores-tragic-loss-3-italian-firefighters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37693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7755-B943-4A88-B7D0-FCFC8AC5F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2310992"/>
          </a:xfrm>
        </p:spPr>
        <p:txBody>
          <a:bodyPr/>
          <a:lstStyle/>
          <a:p>
            <a:r>
              <a:rPr lang="fr-FR" dirty="0" err="1"/>
              <a:t>Classical</a:t>
            </a:r>
            <a:r>
              <a:rPr lang="fr-FR" dirty="0"/>
              <a:t> data </a:t>
            </a:r>
            <a:r>
              <a:rPr lang="fr-FR" dirty="0" err="1"/>
              <a:t>derivation</a:t>
            </a:r>
            <a:endParaRPr lang="fr-FR" dirty="0"/>
          </a:p>
          <a:p>
            <a:pPr lvl="1"/>
            <a:r>
              <a:rPr lang="fr-FR" dirty="0"/>
              <a:t>Temporal </a:t>
            </a:r>
            <a:r>
              <a:rPr lang="fr-FR" dirty="0" err="1"/>
              <a:t>features</a:t>
            </a:r>
            <a:r>
              <a:rPr lang="fr-FR" dirty="0"/>
              <a:t>: </a:t>
            </a:r>
            <a:r>
              <a:rPr lang="fr-FR" dirty="0" err="1"/>
              <a:t>week-day</a:t>
            </a:r>
            <a:r>
              <a:rPr lang="fr-FR" dirty="0"/>
              <a:t>, </a:t>
            </a:r>
            <a:r>
              <a:rPr lang="fr-FR" dirty="0" err="1"/>
              <a:t>month</a:t>
            </a:r>
            <a:r>
              <a:rPr lang="fr-FR" dirty="0"/>
              <a:t>, </a:t>
            </a:r>
            <a:r>
              <a:rPr lang="fr-FR" dirty="0" err="1"/>
              <a:t>hour</a:t>
            </a:r>
            <a:r>
              <a:rPr lang="fr-FR" dirty="0"/>
              <a:t>, </a:t>
            </a:r>
            <a:r>
              <a:rPr lang="fr-FR" dirty="0" err="1"/>
              <a:t>is-holiday</a:t>
            </a:r>
            <a:r>
              <a:rPr lang="fr-FR" dirty="0"/>
              <a:t>, </a:t>
            </a:r>
            <a:r>
              <a:rPr lang="fr-FR" dirty="0" err="1"/>
              <a:t>etc</a:t>
            </a:r>
            <a:endParaRPr lang="fr-FR" dirty="0"/>
          </a:p>
          <a:p>
            <a:pPr lvl="1"/>
            <a:r>
              <a:rPr lang="fr-FR" dirty="0" err="1"/>
              <a:t>Decomposing</a:t>
            </a:r>
            <a:r>
              <a:rPr lang="fr-FR" dirty="0"/>
              <a:t> strings </a:t>
            </a:r>
            <a:r>
              <a:rPr lang="fr-FR" dirty="0" err="1"/>
              <a:t>with</a:t>
            </a:r>
            <a:r>
              <a:rPr lang="fr-FR" dirty="0"/>
              <a:t> multiple </a:t>
            </a:r>
            <a:r>
              <a:rPr lang="fr-FR" dirty="0" err="1"/>
              <a:t>words</a:t>
            </a:r>
            <a:r>
              <a:rPr lang="fr-FR" dirty="0"/>
              <a:t>: </a:t>
            </a:r>
          </a:p>
          <a:p>
            <a:pPr lvl="2"/>
            <a:r>
              <a:rPr lang="fr-FR" sz="2400" dirty="0"/>
              <a:t>« </a:t>
            </a:r>
            <a:r>
              <a:rPr lang="fr-FR" sz="2400" dirty="0" err="1"/>
              <a:t>vehicle</a:t>
            </a:r>
            <a:r>
              <a:rPr lang="fr-FR" sz="2400" dirty="0"/>
              <a:t>-type » = {</a:t>
            </a:r>
            <a:r>
              <a:rPr lang="fr-FR" sz="2400" dirty="0" err="1"/>
              <a:t>owner</a:t>
            </a:r>
            <a:r>
              <a:rPr lang="fr-FR" sz="2400" dirty="0"/>
              <a:t>} + {</a:t>
            </a:r>
            <a:r>
              <a:rPr lang="fr-FR" sz="2400" dirty="0" err="1"/>
              <a:t>vehicle</a:t>
            </a:r>
            <a:r>
              <a:rPr lang="fr-FR" sz="2400" dirty="0"/>
              <a:t>-type} 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5F438A-5560-4AE5-B05C-5364E81D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715861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Data Engineering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31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3499A0-92AB-47F0-802A-617D1D27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213360"/>
            <a:ext cx="10353675" cy="751840"/>
          </a:xfrm>
        </p:spPr>
        <p:txBody>
          <a:bodyPr>
            <a:normAutofit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Glance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/ OLS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D68EA-70EB-4F38-B5B7-E08E90D62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5" y="965200"/>
            <a:ext cx="6496050" cy="2286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437C14-03B6-40BD-A22A-427A2ED65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449" y="965200"/>
            <a:ext cx="6779499" cy="3199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D9A73-50D9-489B-8529-36BA7CE8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49" y="965200"/>
            <a:ext cx="9037660" cy="4545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88BABF-E3CA-4B6C-BFB8-A57E9EE9DAE0}"/>
              </a:ext>
            </a:extLst>
          </p:cNvPr>
          <p:cNvSpPr txBox="1"/>
          <p:nvPr/>
        </p:nvSpPr>
        <p:spPr>
          <a:xfrm>
            <a:off x="369449" y="5750560"/>
            <a:ext cx="9302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OLS model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significant</a:t>
            </a:r>
            <a:r>
              <a:rPr lang="fr-FR" sz="2000" dirty="0"/>
              <a:t> </a:t>
            </a:r>
          </a:p>
          <a:p>
            <a:r>
              <a:rPr lang="fr-FR" sz="2000" dirty="0"/>
              <a:t>But </a:t>
            </a:r>
            <a:r>
              <a:rPr lang="fr-FR" sz="2000" dirty="0" err="1"/>
              <a:t>normality</a:t>
            </a:r>
            <a:r>
              <a:rPr lang="fr-FR" sz="2000" dirty="0"/>
              <a:t> in </a:t>
            </a:r>
            <a:r>
              <a:rPr lang="fr-FR" sz="2000" dirty="0" err="1"/>
              <a:t>error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not </a:t>
            </a:r>
            <a:r>
              <a:rPr lang="fr-FR" sz="2000" dirty="0" err="1"/>
              <a:t>verified</a:t>
            </a:r>
            <a:r>
              <a:rPr lang="fr-FR" sz="2000" dirty="0"/>
              <a:t> =&gt; MLE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biased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54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A106EB-D69B-4A9C-8C0E-F5450FEA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808139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First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comparison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of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models</a:t>
            </a:r>
            <a:b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</a:br>
            <a:r>
              <a:rPr lang="fr-FR" sz="2700" dirty="0">
                <a:latin typeface="72 Black" panose="020B0A04030603020204" pitchFamily="34" charset="0"/>
                <a:cs typeface="72 Black" panose="020B0A04030603020204" pitchFamily="34" charset="0"/>
              </a:rPr>
              <a:t>for Y1</a:t>
            </a:r>
            <a:endParaRPr lang="en-US" sz="27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29DD3-8E33-4E16-AA4C-043C6D54F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70" y="1789169"/>
            <a:ext cx="7172579" cy="4459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65C222-7721-45DE-856F-39A2A21C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101" y="1789169"/>
            <a:ext cx="7737024" cy="4510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80EBF-7AD0-489A-A23C-6D471D63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9" y="1849596"/>
            <a:ext cx="11352467" cy="3158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35662C-345B-4304-99A4-D11FD3D5A0F6}"/>
              </a:ext>
            </a:extLst>
          </p:cNvPr>
          <p:cNvSpPr txBox="1"/>
          <p:nvPr/>
        </p:nvSpPr>
        <p:spPr>
          <a:xfrm>
            <a:off x="193041" y="5068831"/>
            <a:ext cx="11352467" cy="1754326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highlight>
                <a:srgbClr val="0000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highlight>
                  <a:srgbClr val="000000"/>
                </a:highlight>
              </a:rPr>
              <a:t>Trees</a:t>
            </a:r>
            <a:r>
              <a:rPr lang="fr-FR" dirty="0">
                <a:highlight>
                  <a:srgbClr val="000000"/>
                </a:highlight>
              </a:rPr>
              <a:t> </a:t>
            </a:r>
            <a:r>
              <a:rPr lang="fr-FR" dirty="0" err="1">
                <a:highlight>
                  <a:srgbClr val="000000"/>
                </a:highlight>
              </a:rPr>
              <a:t>methods</a:t>
            </a:r>
            <a:r>
              <a:rPr lang="fr-FR" dirty="0">
                <a:highlight>
                  <a:srgbClr val="000000"/>
                </a:highlight>
              </a:rPr>
              <a:t> are the </a:t>
            </a:r>
            <a:r>
              <a:rPr lang="fr-FR" dirty="0" err="1">
                <a:highlight>
                  <a:srgbClr val="000000"/>
                </a:highlight>
              </a:rPr>
              <a:t>most</a:t>
            </a:r>
            <a:r>
              <a:rPr lang="fr-FR" dirty="0">
                <a:highlight>
                  <a:srgbClr val="000000"/>
                </a:highlight>
              </a:rPr>
              <a:t> </a:t>
            </a:r>
            <a:r>
              <a:rPr lang="fr-FR" dirty="0" err="1">
                <a:highlight>
                  <a:srgbClr val="000000"/>
                </a:highlight>
              </a:rPr>
              <a:t>promising</a:t>
            </a:r>
            <a:r>
              <a:rPr lang="fr-FR" dirty="0">
                <a:highlight>
                  <a:srgbClr val="000000"/>
                </a:highlight>
              </a:rPr>
              <a:t>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highlight>
                  <a:srgbClr val="000000"/>
                </a:highlight>
              </a:rPr>
              <a:t>With</a:t>
            </a:r>
            <a:r>
              <a:rPr lang="fr-FR" dirty="0">
                <a:highlight>
                  <a:srgbClr val="000000"/>
                </a:highlight>
              </a:rPr>
              <a:t> SAP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highlight>
                  <a:srgbClr val="000000"/>
                </a:highlight>
              </a:rPr>
              <a:t>K2R, R2-test = 0.384 43s in fit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highlight>
                  <a:srgbClr val="000000"/>
                </a:highlight>
              </a:rPr>
              <a:t>AGB, R2-test = </a:t>
            </a:r>
            <a:r>
              <a:rPr lang="fr-FR" dirty="0"/>
              <a:t>0.368 in 80s </a:t>
            </a:r>
            <a:r>
              <a:rPr lang="fr-FR" dirty="0">
                <a:highlight>
                  <a:srgbClr val="000000"/>
                </a:highlight>
              </a:rPr>
              <a:t>in fit time</a:t>
            </a:r>
          </a:p>
          <a:p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11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2BEA4-0CCC-4C94-A950-6E07E40AD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22" y="1013459"/>
            <a:ext cx="5517486" cy="555033"/>
          </a:xfrm>
        </p:spPr>
        <p:txBody>
          <a:bodyPr/>
          <a:lstStyle/>
          <a:p>
            <a:r>
              <a:rPr lang="fr-FR" dirty="0"/>
              <a:t>Brief </a:t>
            </a:r>
            <a:r>
              <a:rPr lang="fr-FR" dirty="0" err="1"/>
              <a:t>recall</a:t>
            </a:r>
            <a:r>
              <a:rPr lang="fr-FR" dirty="0"/>
              <a:t> about gradient </a:t>
            </a:r>
            <a:r>
              <a:rPr lang="fr-FR" dirty="0" err="1"/>
              <a:t>boosting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382781-C4E5-47CB-A9E9-363521D8F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340148"/>
            <a:ext cx="10353675" cy="711200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Gradient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Boosting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B88A1C-C667-4FF1-8B5F-2C517ABCE88C}"/>
              </a:ext>
            </a:extLst>
          </p:cNvPr>
          <p:cNvGrpSpPr/>
          <p:nvPr/>
        </p:nvGrpSpPr>
        <p:grpSpPr>
          <a:xfrm>
            <a:off x="531173" y="1724659"/>
            <a:ext cx="11129651" cy="3063348"/>
            <a:chOff x="538668" y="1887171"/>
            <a:chExt cx="11129651" cy="30633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F1EC76F-DADC-49D4-ABA2-7C6B8558D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668" y="1887171"/>
              <a:ext cx="2912847" cy="2828620"/>
            </a:xfrm>
            <a:prstGeom prst="rect">
              <a:avLst/>
            </a:prstGeom>
          </p:spPr>
        </p:pic>
        <p:pic>
          <p:nvPicPr>
            <p:cNvPr id="8" name="Graphic 7" descr="Fir tree">
              <a:extLst>
                <a:ext uri="{FF2B5EF4-FFF2-40B4-BE49-F238E27FC236}">
                  <a16:creationId xmlns:a16="http://schemas.microsoft.com/office/drawing/2014/main" id="{F5ACBB99-4E0D-41BF-9F26-08D115DDD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48231" y="2255373"/>
              <a:ext cx="914400" cy="958529"/>
            </a:xfrm>
            <a:prstGeom prst="rect">
              <a:avLst/>
            </a:prstGeom>
          </p:spPr>
        </p:pic>
        <p:pic>
          <p:nvPicPr>
            <p:cNvPr id="9" name="Graphic 8" descr="Fir tree">
              <a:extLst>
                <a:ext uri="{FF2B5EF4-FFF2-40B4-BE49-F238E27FC236}">
                  <a16:creationId xmlns:a16="http://schemas.microsoft.com/office/drawing/2014/main" id="{8F92CDFE-B974-4933-8F96-0EF734FF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0034" y="2255370"/>
              <a:ext cx="914400" cy="958529"/>
            </a:xfrm>
            <a:prstGeom prst="rect">
              <a:avLst/>
            </a:prstGeom>
          </p:spPr>
        </p:pic>
        <p:sp>
          <p:nvSpPr>
            <p:cNvPr id="10" name="Plus Sign 9">
              <a:extLst>
                <a:ext uri="{FF2B5EF4-FFF2-40B4-BE49-F238E27FC236}">
                  <a16:creationId xmlns:a16="http://schemas.microsoft.com/office/drawing/2014/main" id="{AE1D06A1-A7F0-4891-9514-7B927079216F}"/>
                </a:ext>
              </a:extLst>
            </p:cNvPr>
            <p:cNvSpPr/>
            <p:nvPr/>
          </p:nvSpPr>
          <p:spPr>
            <a:xfrm>
              <a:off x="5378743" y="2495003"/>
              <a:ext cx="478172" cy="47926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Fir tree">
              <a:extLst>
                <a:ext uri="{FF2B5EF4-FFF2-40B4-BE49-F238E27FC236}">
                  <a16:creationId xmlns:a16="http://schemas.microsoft.com/office/drawing/2014/main" id="{B16EB226-5D3A-4AC9-A3F7-DA760E3BC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44771" y="2121146"/>
              <a:ext cx="914400" cy="958529"/>
            </a:xfrm>
            <a:prstGeom prst="rect">
              <a:avLst/>
            </a:prstGeom>
          </p:spPr>
        </p:pic>
        <p:sp>
          <p:nvSpPr>
            <p:cNvPr id="12" name="Plus Sign 11">
              <a:extLst>
                <a:ext uri="{FF2B5EF4-FFF2-40B4-BE49-F238E27FC236}">
                  <a16:creationId xmlns:a16="http://schemas.microsoft.com/office/drawing/2014/main" id="{1B863A86-21D3-446A-8BD4-67315C599BAD}"/>
                </a:ext>
              </a:extLst>
            </p:cNvPr>
            <p:cNvSpPr/>
            <p:nvPr/>
          </p:nvSpPr>
          <p:spPr>
            <a:xfrm>
              <a:off x="6583778" y="2495003"/>
              <a:ext cx="478172" cy="47926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us Sign 12">
              <a:extLst>
                <a:ext uri="{FF2B5EF4-FFF2-40B4-BE49-F238E27FC236}">
                  <a16:creationId xmlns:a16="http://schemas.microsoft.com/office/drawing/2014/main" id="{F3F3FD49-F267-4F1D-8173-63013EF6EE96}"/>
                </a:ext>
              </a:extLst>
            </p:cNvPr>
            <p:cNvSpPr/>
            <p:nvPr/>
          </p:nvSpPr>
          <p:spPr>
            <a:xfrm>
              <a:off x="7966599" y="2495001"/>
              <a:ext cx="478172" cy="47926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1F0336-4C0B-4E96-BD16-8950183CA34B}"/>
                </a:ext>
              </a:extLst>
            </p:cNvPr>
            <p:cNvSpPr txBox="1"/>
            <p:nvPr/>
          </p:nvSpPr>
          <p:spPr>
            <a:xfrm>
              <a:off x="7299926" y="2495001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/>
                <a:t>...</a:t>
              </a:r>
              <a:endParaRPr lang="en-US" sz="28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005751-8558-4168-B8AC-1CC447FD0F50}"/>
                </a:ext>
              </a:extLst>
            </p:cNvPr>
            <p:cNvCxnSpPr/>
            <p:nvPr/>
          </p:nvCxnSpPr>
          <p:spPr>
            <a:xfrm flipH="1" flipV="1">
              <a:off x="3337257" y="2600410"/>
              <a:ext cx="1394134" cy="156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D85271-34BE-4AE9-AE79-68DBFDE0B367}"/>
                    </a:ext>
                  </a:extLst>
                </p:cNvPr>
                <p:cNvSpPr txBox="1"/>
                <p:nvPr/>
              </p:nvSpPr>
              <p:spPr>
                <a:xfrm>
                  <a:off x="9433668" y="2433269"/>
                  <a:ext cx="223465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3200" dirty="0"/>
                    <a:t>=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2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1D85271-34BE-4AE9-AE79-68DBFDE0B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3668" y="2433269"/>
                  <a:ext cx="2234651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6812" t="-125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C720BD-422B-496E-9050-AE3131A3728E}"/>
                    </a:ext>
                  </a:extLst>
                </p:cNvPr>
                <p:cNvSpPr txBox="1"/>
                <p:nvPr/>
              </p:nvSpPr>
              <p:spPr>
                <a:xfrm>
                  <a:off x="3870456" y="3319303"/>
                  <a:ext cx="7312910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d>
                          <m:dPr>
                            <m:ctrlP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 +         …       + 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sz="2000" dirty="0"/>
                </a:p>
                <a:p>
                  <a:r>
                    <a:rPr lang="en-US" sz="1600" dirty="0"/>
                    <a:t>Where: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𝑜𝑢𝑟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oMath>
                    </m:oMathPara>
                  </a14:m>
                  <a:endParaRPr lang="fr-FR" sz="16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𝑓𝑒𝑎𝑡𝑢𝑟𝑒𝑠</m:t>
                        </m:r>
                      </m:oMath>
                    </m:oMathPara>
                  </a14:m>
                  <a:endParaRPr lang="fr-FR" sz="16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𝑖𝑡h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𝑝𝑟𝑒𝑑𝑖𝑐𝑡𝑜𝑟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𝑙𝑒𝑎𝑟𝑛𝑒𝑑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𝑚𝑖𝑛𝑖𝑚𝑖𝑧𝑒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𝑟𝑒𝑠𝑖𝑑𝑢𝑎𝑙𝑠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𝑓𝑟𝑜𝑚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fr-FR" sz="16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𝑙𝑒𝑎𝑟𝑛𝑖𝑛𝑔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𝑟𝑎𝑡𝑒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C720BD-422B-496E-9050-AE3131A37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456" y="3319303"/>
                  <a:ext cx="7312910" cy="1631216"/>
                </a:xfrm>
                <a:prstGeom prst="rect">
                  <a:avLst/>
                </a:prstGeom>
                <a:blipFill>
                  <a:blip r:embed="rId6"/>
                  <a:stretch>
                    <a:fillRect l="-500" b="-2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F25C288-CAC5-496F-B826-C570EF60A28E}"/>
              </a:ext>
            </a:extLst>
          </p:cNvPr>
          <p:cNvSpPr txBox="1"/>
          <p:nvPr/>
        </p:nvSpPr>
        <p:spPr>
          <a:xfrm>
            <a:off x="379633" y="4854361"/>
            <a:ext cx="10151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Intuitions of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well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assumptions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as </a:t>
            </a:r>
            <a:r>
              <a:rPr lang="fr-FR" dirty="0" err="1"/>
              <a:t>contrast</a:t>
            </a:r>
            <a:r>
              <a:rPr lang="fr-FR" dirty="0"/>
              <a:t> to </a:t>
            </a:r>
            <a:r>
              <a:rPr lang="fr-FR" dirty="0" err="1"/>
              <a:t>linear</a:t>
            </a:r>
            <a:r>
              <a:rPr lang="fr-FR" dirty="0"/>
              <a:t> model,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trees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>
                <a:solidFill>
                  <a:srgbClr val="00B050"/>
                </a:solidFill>
              </a:rPr>
              <a:t>high</a:t>
            </a:r>
            <a:r>
              <a:rPr lang="fr-FR" dirty="0"/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the </a:t>
            </a:r>
            <a:r>
              <a:rPr lang="fr-FR" dirty="0" err="1">
                <a:solidFill>
                  <a:srgbClr val="FF0000"/>
                </a:solidFill>
              </a:rPr>
              <a:t>overfitting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avoided</a:t>
            </a:r>
            <a:r>
              <a:rPr lang="fr-FR" dirty="0"/>
              <a:t>,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If the base </a:t>
            </a:r>
            <a:r>
              <a:rPr lang="fr-FR" dirty="0" err="1"/>
              <a:t>learners</a:t>
            </a:r>
            <a:r>
              <a:rPr lang="fr-FR" dirty="0"/>
              <a:t> are </a:t>
            </a:r>
            <a:r>
              <a:rPr lang="fr-FR" dirty="0" err="1"/>
              <a:t>enough</a:t>
            </a:r>
            <a:r>
              <a:rPr lang="fr-FR" dirty="0"/>
              <a:t> « </a:t>
            </a:r>
            <a:r>
              <a:rPr lang="fr-FR" dirty="0" err="1">
                <a:solidFill>
                  <a:srgbClr val="00B050"/>
                </a:solidFill>
              </a:rPr>
              <a:t>weak</a:t>
            </a:r>
            <a:r>
              <a:rPr lang="fr-FR" dirty="0"/>
              <a:t> </a:t>
            </a:r>
            <a:r>
              <a:rPr lang="fr-FR" dirty="0" err="1"/>
              <a:t>learners</a:t>
            </a:r>
            <a:r>
              <a:rPr lang="fr-FR" dirty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expect</a:t>
            </a:r>
            <a:r>
              <a:rPr lang="fr-FR" dirty="0"/>
              <a:t> a model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>
                <a:solidFill>
                  <a:srgbClr val="00B050"/>
                </a:solidFill>
              </a:rPr>
              <a:t>minimized</a:t>
            </a:r>
            <a:r>
              <a:rPr lang="fr-FR" dirty="0"/>
              <a:t> </a:t>
            </a:r>
            <a:r>
              <a:rPr lang="fr-FR" dirty="0" err="1"/>
              <a:t>bias</a:t>
            </a:r>
            <a:r>
              <a:rPr lang="fr-FR" dirty="0"/>
              <a:t> and variance.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0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7E60-AF4B-4756-9EA8-956121551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5" y="1453598"/>
            <a:ext cx="10353762" cy="4412181"/>
          </a:xfrm>
        </p:spPr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choosing</a:t>
            </a:r>
            <a:r>
              <a:rPr lang="fr-FR" dirty="0"/>
              <a:t> </a:t>
            </a:r>
            <a:r>
              <a:rPr lang="fr-FR" dirty="0" err="1"/>
              <a:t>Catboost</a:t>
            </a:r>
            <a:r>
              <a:rPr lang="fr-FR" dirty="0"/>
              <a:t> ?</a:t>
            </a:r>
          </a:p>
          <a:p>
            <a:pPr lvl="1"/>
            <a:r>
              <a:rPr lang="fr-FR" dirty="0" err="1"/>
              <a:t>Handle</a:t>
            </a:r>
            <a:r>
              <a:rPr lang="fr-FR" dirty="0"/>
              <a:t> </a:t>
            </a:r>
            <a:r>
              <a:rPr lang="fr-FR" dirty="0" err="1">
                <a:solidFill>
                  <a:srgbClr val="FFFF00"/>
                </a:solidFill>
              </a:rPr>
              <a:t>categorical</a:t>
            </a:r>
            <a:r>
              <a:rPr lang="fr-FR" dirty="0">
                <a:solidFill>
                  <a:srgbClr val="FFFF00"/>
                </a:solidFill>
              </a:rPr>
              <a:t> </a:t>
            </a:r>
            <a:r>
              <a:rPr lang="fr-FR" dirty="0" err="1">
                <a:solidFill>
                  <a:srgbClr val="FFFF00"/>
                </a:solidFill>
              </a:rPr>
              <a:t>features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target-statistics-based</a:t>
            </a:r>
            <a:r>
              <a:rPr lang="fr-FR" dirty="0"/>
              <a:t> encoder.</a:t>
            </a:r>
          </a:p>
          <a:p>
            <a:pPr lvl="2"/>
            <a:r>
              <a:rPr lang="fr-FR" dirty="0" err="1"/>
              <a:t>Particularly</a:t>
            </a:r>
            <a:r>
              <a:rPr lang="fr-FR" dirty="0"/>
              <a:t> </a:t>
            </a:r>
            <a:r>
              <a:rPr lang="fr-FR" dirty="0" err="1"/>
              <a:t>needful</a:t>
            </a:r>
            <a:r>
              <a:rPr lang="fr-FR" dirty="0"/>
              <a:t> for high </a:t>
            </a:r>
            <a:r>
              <a:rPr lang="fr-FR" dirty="0" err="1"/>
              <a:t>cardinality</a:t>
            </a:r>
            <a:r>
              <a:rPr lang="fr-FR" dirty="0"/>
              <a:t>  in </a:t>
            </a:r>
            <a:r>
              <a:rPr lang="fr-FR" dirty="0" err="1"/>
              <a:t>categorical</a:t>
            </a:r>
            <a:r>
              <a:rPr lang="fr-FR" dirty="0"/>
              <a:t> variable (3K </a:t>
            </a:r>
            <a:r>
              <a:rPr lang="fr-FR" dirty="0" err="1"/>
              <a:t>street-names</a:t>
            </a:r>
            <a:r>
              <a:rPr lang="fr-FR" dirty="0"/>
              <a:t>, 700 </a:t>
            </a:r>
            <a:r>
              <a:rPr lang="fr-FR" dirty="0" err="1"/>
              <a:t>vehicles</a:t>
            </a:r>
            <a:r>
              <a:rPr lang="fr-FR" dirty="0"/>
              <a:t>, 200 « locations of </a:t>
            </a:r>
            <a:r>
              <a:rPr lang="fr-FR" dirty="0" err="1"/>
              <a:t>event</a:t>
            </a:r>
            <a:r>
              <a:rPr lang="fr-FR" dirty="0"/>
              <a:t> »).</a:t>
            </a:r>
          </a:p>
          <a:p>
            <a:pPr lvl="2"/>
            <a:r>
              <a:rPr lang="fr-FR" dirty="0"/>
              <a:t>One-hot-</a:t>
            </a:r>
            <a:r>
              <a:rPr lang="fr-FR" dirty="0" err="1"/>
              <a:t>encoding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cause terrible </a:t>
            </a:r>
            <a:r>
              <a:rPr lang="fr-FR" dirty="0" err="1"/>
              <a:t>inefficiency</a:t>
            </a:r>
            <a:r>
              <a:rPr lang="fr-FR" dirty="0"/>
              <a:t> in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splits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Innovative « </a:t>
            </a:r>
            <a:r>
              <a:rPr lang="fr-FR" b="1" dirty="0" err="1">
                <a:solidFill>
                  <a:srgbClr val="FFFF00"/>
                </a:solidFill>
              </a:rPr>
              <a:t>Ordered</a:t>
            </a:r>
            <a:r>
              <a:rPr lang="fr-FR" b="1" dirty="0">
                <a:solidFill>
                  <a:srgbClr val="FFFF00"/>
                </a:solidFill>
              </a:rPr>
              <a:t> Target </a:t>
            </a:r>
            <a:r>
              <a:rPr lang="fr-FR" b="1" dirty="0" err="1">
                <a:solidFill>
                  <a:srgbClr val="FFFF00"/>
                </a:solidFill>
              </a:rPr>
              <a:t>Encoding</a:t>
            </a:r>
            <a:r>
              <a:rPr lang="fr-FR" dirty="0">
                <a:solidFill>
                  <a:srgbClr val="FFFF00"/>
                </a:solidFill>
              </a:rPr>
              <a:t> </a:t>
            </a:r>
            <a:r>
              <a:rPr lang="fr-FR" dirty="0"/>
              <a:t>» to </a:t>
            </a:r>
            <a:r>
              <a:rPr lang="fr-FR" dirty="0" err="1"/>
              <a:t>avoid</a:t>
            </a:r>
            <a:r>
              <a:rPr lang="fr-FR" dirty="0"/>
              <a:t> « </a:t>
            </a:r>
            <a:r>
              <a:rPr lang="fr-FR" dirty="0" err="1"/>
              <a:t>target</a:t>
            </a:r>
            <a:r>
              <a:rPr lang="fr-FR" dirty="0"/>
              <a:t> </a:t>
            </a:r>
            <a:r>
              <a:rPr lang="fr-FR" dirty="0" err="1"/>
              <a:t>leak</a:t>
            </a:r>
            <a:r>
              <a:rPr lang="fr-FR" dirty="0"/>
              <a:t> » issue.</a:t>
            </a:r>
          </a:p>
          <a:p>
            <a:pPr lvl="1"/>
            <a:r>
              <a:rPr lang="fr-FR" b="1" dirty="0" err="1">
                <a:solidFill>
                  <a:srgbClr val="FFFF00"/>
                </a:solidFill>
              </a:rPr>
              <a:t>Ordered-boosting</a:t>
            </a:r>
            <a:r>
              <a:rPr lang="fr-FR" dirty="0"/>
              <a:t> to </a:t>
            </a:r>
            <a:r>
              <a:rPr lang="fr-FR" dirty="0" err="1"/>
              <a:t>prevent</a:t>
            </a:r>
            <a:r>
              <a:rPr lang="fr-FR" dirty="0"/>
              <a:t> </a:t>
            </a:r>
            <a:r>
              <a:rPr lang="fr-FR" dirty="0" err="1"/>
              <a:t>overfitting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Large </a:t>
            </a:r>
            <a:r>
              <a:rPr lang="fr-FR" dirty="0" err="1"/>
              <a:t>avaibility</a:t>
            </a:r>
            <a:r>
              <a:rPr lang="fr-FR" dirty="0"/>
              <a:t> in </a:t>
            </a:r>
            <a:r>
              <a:rPr lang="fr-FR" b="1" dirty="0" err="1">
                <a:solidFill>
                  <a:srgbClr val="FFFF00"/>
                </a:solidFill>
              </a:rPr>
              <a:t>loss</a:t>
            </a:r>
            <a:r>
              <a:rPr lang="fr-FR" b="1" dirty="0">
                <a:solidFill>
                  <a:srgbClr val="FFFF00"/>
                </a:solidFill>
              </a:rPr>
              <a:t> </a:t>
            </a:r>
            <a:r>
              <a:rPr lang="fr-FR" b="1" dirty="0" err="1">
                <a:solidFill>
                  <a:srgbClr val="FFFF00"/>
                </a:solidFill>
              </a:rPr>
              <a:t>functions</a:t>
            </a:r>
            <a:r>
              <a:rPr lang="fr-FR" dirty="0"/>
              <a:t>.</a:t>
            </a:r>
          </a:p>
          <a:p>
            <a:pPr lvl="1"/>
            <a:endParaRPr lang="fr-FR" dirty="0"/>
          </a:p>
          <a:p>
            <a:pPr marL="72900" indent="0">
              <a:buNone/>
            </a:pPr>
            <a:r>
              <a:rPr lang="fr-FR" sz="1300" dirty="0"/>
              <a:t>Reference: </a:t>
            </a:r>
            <a:r>
              <a:rPr lang="fr-FR" sz="1300" dirty="0">
                <a:effectLst/>
                <a:hlinkClick r:id="rId2"/>
              </a:rPr>
              <a:t>https://papers.nips.cc/paper/7898-catboost-unbiased-boosting-with-categorical-features.pdf</a:t>
            </a:r>
            <a:endParaRPr lang="fr-FR" sz="1300" dirty="0"/>
          </a:p>
          <a:p>
            <a:pPr lvl="1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A820A6-AD96-4521-9C14-73EFC59B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82" y="410817"/>
            <a:ext cx="10353675" cy="821635"/>
          </a:xfrm>
        </p:spPr>
        <p:txBody>
          <a:bodyPr>
            <a:normAutofit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Catboost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08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AD3CB-9A9A-4B11-8E6F-5E3B05737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730" y="1416890"/>
            <a:ext cx="6216861" cy="4665858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Combat </a:t>
            </a:r>
            <a:r>
              <a:rPr lang="fr-FR" dirty="0" err="1"/>
              <a:t>Overfitting</a:t>
            </a:r>
            <a:endParaRPr lang="fr-FR" dirty="0"/>
          </a:p>
          <a:p>
            <a:pPr lvl="1"/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/ validation set</a:t>
            </a:r>
          </a:p>
          <a:p>
            <a:r>
              <a:rPr lang="fr-FR" dirty="0" err="1"/>
              <a:t>Reduce</a:t>
            </a:r>
            <a:r>
              <a:rPr lang="fr-FR" dirty="0"/>
              <a:t> impact of </a:t>
            </a:r>
            <a:r>
              <a:rPr lang="fr-FR" dirty="0" err="1"/>
              <a:t>extreme</a:t>
            </a:r>
            <a:r>
              <a:rPr lang="fr-FR" dirty="0"/>
              <a:t> values (</a:t>
            </a:r>
            <a:r>
              <a:rPr lang="fr-FR" dirty="0" err="1"/>
              <a:t>outliers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Loss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r>
              <a:rPr lang="fr-FR" dirty="0" err="1"/>
              <a:t>Maximize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iterations</a:t>
            </a:r>
            <a:endParaRPr lang="fr-FR" dirty="0"/>
          </a:p>
          <a:p>
            <a:pPr lvl="1"/>
            <a:r>
              <a:rPr lang="fr-FR" dirty="0"/>
              <a:t>Max </a:t>
            </a:r>
            <a:r>
              <a:rPr lang="fr-FR" dirty="0" err="1"/>
              <a:t>iteration</a:t>
            </a:r>
            <a:r>
              <a:rPr lang="fr-FR" dirty="0"/>
              <a:t> (</a:t>
            </a:r>
            <a:r>
              <a:rPr lang="fr-FR" dirty="0" err="1"/>
              <a:t>trees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Learning rate</a:t>
            </a:r>
          </a:p>
          <a:p>
            <a:pPr lvl="1"/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depth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Optimizer</a:t>
            </a:r>
            <a:r>
              <a:rPr lang="fr-FR" dirty="0"/>
              <a:t> of hyper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finding</a:t>
            </a:r>
            <a:endParaRPr lang="fr-FR" dirty="0"/>
          </a:p>
          <a:p>
            <a:pPr lvl="1"/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Gaussian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process (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effectLst/>
              </a:rPr>
              <a:t>GPyOpt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)</a:t>
            </a:r>
          </a:p>
          <a:p>
            <a:pPr lvl="1"/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Tree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Parsen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Estimator</a:t>
            </a:r>
            <a:r>
              <a:rPr lang="fr-FR" b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(TPE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used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 by </a:t>
            </a:r>
            <a:r>
              <a:rPr lang="fr-FR" dirty="0" err="1">
                <a:solidFill>
                  <a:schemeClr val="tx1">
                    <a:lumMod val="95000"/>
                  </a:schemeClr>
                </a:solidFill>
              </a:rPr>
              <a:t>hyperopt</a:t>
            </a:r>
            <a:r>
              <a:rPr lang="fr-FR" dirty="0">
                <a:solidFill>
                  <a:schemeClr val="tx1">
                    <a:lumMod val="95000"/>
                  </a:schemeClr>
                </a:solidFill>
              </a:rPr>
              <a:t>)</a:t>
            </a:r>
            <a:endParaRPr lang="fr-FR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A260662-98C5-46CA-9BDA-8F868AFF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359113"/>
            <a:ext cx="10353675" cy="817934"/>
          </a:xfrm>
        </p:spPr>
        <p:txBody>
          <a:bodyPr>
            <a:normAutofit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Catboost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–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strategy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in tuning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CE0421-094C-40B8-94EB-53605D812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58609" y="1435675"/>
                <a:ext cx="4878392" cy="4665858"/>
              </a:xfrm>
              <a:prstGeom prst="rect">
                <a:avLst/>
              </a:prstGeom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342900" indent="-306000" algn="l" defTabSz="457200" rtl="0" eaLnBrk="1" latinLnBrk="0" hangingPunct="1">
                  <a:lnSpc>
                    <a:spcPct val="110000"/>
                  </a:lnSpc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23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2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21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2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8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86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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674000" indent="-21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6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40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8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10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2"/>
                  </a:buClr>
                  <a:buSzPct val="70000"/>
                  <a:buFont typeface="Wingdings 2" charset="2"/>
                  <a:buChar char=""/>
                  <a:defRPr sz="1400" kern="1200">
                    <a:ln>
                      <a:solidFill>
                        <a:schemeClr val="bg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2"/>
                    </a:solidFill>
                    <a:effectLst>
                      <a:outerShdw blurRad="9525" dist="25400" dir="14640000" algn="tl" rotWithShape="0">
                        <a:schemeClr val="bg1">
                          <a:alpha val="3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err="1">
                    <a:effectLst/>
                  </a:rPr>
                  <a:t>early_stopping_rounds</a:t>
                </a:r>
                <a:r>
                  <a:rPr lang="fr-FR" dirty="0"/>
                  <a:t> = </a:t>
                </a:r>
                <a:r>
                  <a:rPr lang="fr-FR" b="1" dirty="0">
                    <a:solidFill>
                      <a:srgbClr val="FFFF00"/>
                    </a:solidFill>
                  </a:rPr>
                  <a:t>500</a:t>
                </a:r>
              </a:p>
              <a:p>
                <a:r>
                  <a:rPr lang="fr-FR" dirty="0" err="1">
                    <a:solidFill>
                      <a:schemeClr val="tx1">
                        <a:lumMod val="95000"/>
                      </a:schemeClr>
                    </a:solidFill>
                  </a:rPr>
                  <a:t>eval_metric</a:t>
                </a:r>
                <a:r>
                  <a:rPr lang="fr-FR" dirty="0">
                    <a:solidFill>
                      <a:schemeClr val="tx1">
                        <a:lumMod val="95000"/>
                      </a:schemeClr>
                    </a:solidFill>
                  </a:rPr>
                  <a:t> = </a:t>
                </a:r>
                <a:r>
                  <a:rPr lang="fr-FR" b="1" dirty="0">
                    <a:solidFill>
                      <a:srgbClr val="FFFF00"/>
                    </a:solidFill>
                  </a:rPr>
                  <a:t>R2</a:t>
                </a:r>
              </a:p>
              <a:p>
                <a:r>
                  <a:rPr lang="fr-FR" dirty="0" err="1"/>
                  <a:t>Loss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= </a:t>
                </a:r>
                <a:r>
                  <a:rPr lang="fr-FR" b="1" dirty="0">
                    <a:solidFill>
                      <a:srgbClr val="FFFF00"/>
                    </a:solidFill>
                  </a:rPr>
                  <a:t>Huber </a:t>
                </a:r>
                <a:r>
                  <a:rPr lang="fr-FR" b="1" dirty="0" err="1">
                    <a:solidFill>
                      <a:srgbClr val="FFFF00"/>
                    </a:solidFill>
                  </a:rPr>
                  <a:t>Loss</a:t>
                </a:r>
                <a:r>
                  <a:rPr lang="fr-FR" b="1" dirty="0">
                    <a:solidFill>
                      <a:srgbClr val="FFFF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fr-FR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𝟔𝟎𝟎</m:t>
                    </m:r>
                  </m:oMath>
                </a14:m>
                <a:r>
                  <a:rPr lang="fr-FR" b="1" dirty="0">
                    <a:solidFill>
                      <a:srgbClr val="FFFF00"/>
                    </a:solidFill>
                  </a:rPr>
                  <a:t>)</a:t>
                </a:r>
                <a:endParaRPr lang="fr-FR" b="1" dirty="0"/>
              </a:p>
              <a:p>
                <a:r>
                  <a:rPr lang="en-US" dirty="0">
                    <a:effectLst/>
                  </a:rPr>
                  <a:t>iterations = </a:t>
                </a:r>
                <a:r>
                  <a:rPr lang="en-US" b="1" dirty="0">
                    <a:solidFill>
                      <a:srgbClr val="FFFF00"/>
                    </a:solidFill>
                    <a:effectLst/>
                  </a:rPr>
                  <a:t>50000</a:t>
                </a:r>
                <a:endParaRPr lang="fr-FR" b="1" dirty="0">
                  <a:solidFill>
                    <a:srgbClr val="FFFF00"/>
                  </a:solidFill>
                </a:endParaRPr>
              </a:p>
              <a:p>
                <a:r>
                  <a:rPr lang="fr-FR" dirty="0"/>
                  <a:t>Learning rate = </a:t>
                </a:r>
                <a:r>
                  <a:rPr lang="fr-FR" b="1" dirty="0">
                    <a:solidFill>
                      <a:srgbClr val="FFFF00"/>
                    </a:solidFill>
                  </a:rPr>
                  <a:t>0.05</a:t>
                </a:r>
              </a:p>
              <a:p>
                <a:r>
                  <a:rPr lang="fr-FR" dirty="0" err="1"/>
                  <a:t>Tree</a:t>
                </a:r>
                <a:r>
                  <a:rPr lang="fr-FR" dirty="0"/>
                  <a:t> </a:t>
                </a:r>
                <a:r>
                  <a:rPr lang="fr-FR" dirty="0" err="1"/>
                  <a:t>depth</a:t>
                </a:r>
                <a:r>
                  <a:rPr lang="fr-FR" dirty="0"/>
                  <a:t> = </a:t>
                </a:r>
                <a:r>
                  <a:rPr lang="fr-FR" dirty="0">
                    <a:solidFill>
                      <a:srgbClr val="FFFF00"/>
                    </a:solidFill>
                  </a:rPr>
                  <a:t>6</a:t>
                </a:r>
              </a:p>
              <a:p>
                <a:pPr lvl="1"/>
                <a:endParaRPr lang="fr-FR" dirty="0"/>
              </a:p>
              <a:p>
                <a:r>
                  <a:rPr lang="fr-FR" dirty="0" err="1"/>
                  <a:t>Bayesian</a:t>
                </a:r>
                <a:r>
                  <a:rPr lang="fr-FR" dirty="0"/>
                  <a:t> </a:t>
                </a:r>
                <a:r>
                  <a:rPr lang="fr-FR" dirty="0" err="1"/>
                  <a:t>Optimizer</a:t>
                </a:r>
                <a:r>
                  <a:rPr lang="fr-FR" dirty="0"/>
                  <a:t> = </a:t>
                </a:r>
                <a:r>
                  <a:rPr lang="fr-FR" dirty="0">
                    <a:solidFill>
                      <a:srgbClr val="FF0000"/>
                    </a:solidFill>
                  </a:rPr>
                  <a:t>not </a:t>
                </a:r>
                <a:r>
                  <a:rPr lang="fr-FR" dirty="0" err="1">
                    <a:solidFill>
                      <a:srgbClr val="FF0000"/>
                    </a:solidFill>
                  </a:rPr>
                  <a:t>enough</a:t>
                </a:r>
                <a:r>
                  <a:rPr lang="fr-FR" dirty="0">
                    <a:solidFill>
                      <a:srgbClr val="FF0000"/>
                    </a:solidFill>
                  </a:rPr>
                  <a:t> mem</a:t>
                </a:r>
                <a:r>
                  <a:rPr lang="fr-FR" dirty="0"/>
                  <a:t> </a:t>
                </a:r>
                <a:r>
                  <a:rPr lang="fr-FR" dirty="0">
                    <a:solidFill>
                      <a:srgbClr val="FF0000"/>
                    </a:solidFill>
                  </a:rPr>
                  <a:t>(&gt; 4GB)</a:t>
                </a:r>
                <a:r>
                  <a:rPr lang="fr-FR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9CE0421-094C-40B8-94EB-53605D812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09" y="1435675"/>
                <a:ext cx="4878392" cy="4665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outerShdw blurRad="25400" dir="17880000">
                  <a:srgbClr val="000000">
                    <a:alpha val="46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0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846AF5-9B4F-44E1-928F-D664CBC33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0" y="1978155"/>
            <a:ext cx="6349302" cy="39349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13B035-59D7-44A8-B627-91114A5F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660400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Early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stopping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4D040-8149-46E2-B9F5-DFC06E1298CF}"/>
              </a:ext>
            </a:extLst>
          </p:cNvPr>
          <p:cNvSpPr txBox="1"/>
          <p:nvPr/>
        </p:nvSpPr>
        <p:spPr>
          <a:xfrm>
            <a:off x="711200" y="2286000"/>
            <a:ext cx="4094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If the performance on validation starts </a:t>
            </a:r>
            <a:r>
              <a:rPr lang="fr-FR" sz="2000" dirty="0" err="1"/>
              <a:t>dropping</a:t>
            </a:r>
            <a:r>
              <a:rPr lang="fr-FR" sz="2000" dirty="0"/>
              <a:t> down,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Stop </a:t>
            </a:r>
            <a:r>
              <a:rPr lang="fr-FR" sz="2000" dirty="0" err="1"/>
              <a:t>boosting</a:t>
            </a:r>
            <a:r>
              <a:rPr lang="fr-FR" sz="2000" dirty="0"/>
              <a:t> the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232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B5B987-936C-4402-A3FA-2BFD4605C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8035" y="1422400"/>
                <a:ext cx="7305645" cy="4480560"/>
              </a:xfrm>
            </p:spPr>
            <p:txBody>
              <a:bodyPr>
                <a:normAutofit fontScale="92500"/>
              </a:bodyPr>
              <a:lstStyle/>
              <a:p>
                <a:r>
                  <a:rPr lang="fr-FR" dirty="0"/>
                  <a:t>Squared </a:t>
                </a:r>
                <a:r>
                  <a:rPr lang="fr-FR" dirty="0" err="1"/>
                  <a:t>loss</a:t>
                </a:r>
                <a:r>
                  <a:rPr lang="fr-FR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fr-FR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effectLst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</a:rPr>
                          <m:t>𝐸𝑟𝑟𝑜𝑟</m:t>
                        </m:r>
                      </m:e>
                    </m:d>
                    <m:r>
                      <a:rPr lang="en-US" i="1">
                        <a:effectLst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effectLst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b="1" i="1">
                                <a:effectLst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effectLst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>
                                <a:effectLst/>
                              </a:rPr>
                              <m:t>𝒊</m:t>
                            </m:r>
                          </m:sub>
                          <m:sup>
                            <m:r>
                              <a:rPr lang="en-US" b="1" i="1">
                                <a:effectLst/>
                              </a:rPr>
                              <m:t>𝟐</m:t>
                            </m:r>
                          </m:sup>
                        </m:sSubSup>
                        <m:r>
                          <a:rPr lang="en-US" i="1">
                            <a:effectLst/>
                          </a:rPr>
                          <m:t>  </m:t>
                        </m:r>
                        <m:r>
                          <a:rPr lang="en-US" i="1">
                            <a:effectLst/>
                          </a:rPr>
                          <m:t>𝑤h𝑒𝑟𝑒</m:t>
                        </m:r>
                        <m:r>
                          <a:rPr lang="en-US" i="1">
                            <a:effectLst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effectLst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effectLst/>
                          </a:rPr>
                          <m:t>=(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effectLst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effectLst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effectLst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effectLst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effectLst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effectLst/>
                          </a:rPr>
                          <m:t>) </m:t>
                        </m:r>
                      </m:e>
                    </m:nary>
                  </m:oMath>
                </a14:m>
                <a:endParaRPr lang="en-US" dirty="0">
                  <a:effectLst/>
                </a:endParaRPr>
              </a:p>
              <a:p>
                <a:pPr lvl="1"/>
                <a:r>
                  <a:rPr lang="fr-FR" dirty="0"/>
                  <a:t>rapide convergence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error</a:t>
                </a:r>
                <a:r>
                  <a:rPr lang="fr-FR" dirty="0"/>
                  <a:t> &gt;&gt; 1.0</a:t>
                </a:r>
              </a:p>
              <a:p>
                <a:pPr lvl="1"/>
                <a:r>
                  <a:rPr lang="fr-FR" dirty="0" err="1"/>
                  <a:t>smooth</a:t>
                </a:r>
                <a:r>
                  <a:rPr lang="fr-FR" dirty="0"/>
                  <a:t> convergence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error</a:t>
                </a:r>
                <a:r>
                  <a:rPr lang="fr-FR" dirty="0"/>
                  <a:t> close to 0.0</a:t>
                </a:r>
              </a:p>
              <a:p>
                <a:pPr lvl="1"/>
                <a:r>
                  <a:rPr lang="fr-FR" dirty="0"/>
                  <a:t>but </a:t>
                </a:r>
                <a:r>
                  <a:rPr lang="fr-FR" dirty="0" err="1"/>
                  <a:t>vulnerable</a:t>
                </a:r>
                <a:r>
                  <a:rPr lang="fr-FR" dirty="0"/>
                  <a:t> to </a:t>
                </a:r>
                <a:r>
                  <a:rPr lang="fr-FR" dirty="0" err="1"/>
                  <a:t>extreme</a:t>
                </a:r>
                <a:r>
                  <a:rPr lang="fr-FR" dirty="0"/>
                  <a:t> values in </a:t>
                </a:r>
                <a:r>
                  <a:rPr lang="fr-FR" dirty="0" err="1"/>
                  <a:t>error</a:t>
                </a:r>
                <a:endParaRPr lang="fr-FR" dirty="0"/>
              </a:p>
              <a:p>
                <a:r>
                  <a:rPr lang="fr-FR" dirty="0" err="1"/>
                  <a:t>Absolute</a:t>
                </a:r>
                <a:r>
                  <a:rPr lang="fr-FR" dirty="0"/>
                  <a:t> </a:t>
                </a:r>
                <a:r>
                  <a:rPr lang="fr-FR" dirty="0" err="1"/>
                  <a:t>loss</a:t>
                </a:r>
                <a:r>
                  <a:rPr lang="fr-FR" dirty="0"/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</a:rPr>
                          <m:t>𝐸𝑟𝑟𝑜𝑟</m:t>
                        </m:r>
                      </m:e>
                    </m:d>
                    <m:r>
                      <a:rPr lang="en-US" i="1">
                        <a:effectLst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effectLst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>
                            <a:effectLst/>
                          </a:rPr>
                          <m:t>|</m:t>
                        </m:r>
                        <m:sSub>
                          <m:sSubPr>
                            <m:ctrlPr>
                              <a:rPr lang="en-US" b="1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effectLst/>
                              </a:rPr>
                              <m:t>𝒆</m:t>
                            </m:r>
                          </m:e>
                          <m:sub>
                            <m:r>
                              <a:rPr lang="en-US" b="1" i="1">
                                <a:effectLst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effectLst/>
                          </a:rPr>
                          <m:t>|</m:t>
                        </m:r>
                        <m:r>
                          <a:rPr lang="en-US" i="1">
                            <a:effectLst/>
                          </a:rPr>
                          <m:t>   </m:t>
                        </m:r>
                      </m:e>
                    </m:nary>
                  </m:oMath>
                </a14:m>
                <a:endParaRPr lang="en-US" dirty="0">
                  <a:effectLst/>
                </a:endParaRPr>
              </a:p>
              <a:p>
                <a:pPr lvl="1"/>
                <a:r>
                  <a:rPr lang="fr-FR" dirty="0" err="1"/>
                  <a:t>Robust</a:t>
                </a:r>
                <a:r>
                  <a:rPr lang="fr-FR" dirty="0"/>
                  <a:t> to </a:t>
                </a:r>
                <a:r>
                  <a:rPr lang="fr-FR" dirty="0" err="1"/>
                  <a:t>extreme</a:t>
                </a:r>
                <a:r>
                  <a:rPr lang="fr-FR" dirty="0"/>
                  <a:t> values</a:t>
                </a:r>
              </a:p>
              <a:p>
                <a:pPr lvl="1"/>
                <a:r>
                  <a:rPr lang="fr-FR" dirty="0"/>
                  <a:t>But slow convergence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error</a:t>
                </a:r>
                <a:r>
                  <a:rPr lang="fr-FR" dirty="0"/>
                  <a:t> &gt;&gt; 1.0</a:t>
                </a:r>
              </a:p>
              <a:p>
                <a:pPr lvl="1"/>
                <a:r>
                  <a:rPr lang="fr-FR" dirty="0" err="1"/>
                  <a:t>Overshooted</a:t>
                </a:r>
                <a:r>
                  <a:rPr lang="fr-FR" dirty="0"/>
                  <a:t> </a:t>
                </a:r>
                <a:r>
                  <a:rPr lang="fr-FR" dirty="0" err="1"/>
                  <a:t>descent</a:t>
                </a:r>
                <a:r>
                  <a:rPr lang="fr-FR" dirty="0"/>
                  <a:t> </a:t>
                </a:r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error</a:t>
                </a:r>
                <a:r>
                  <a:rPr lang="fr-FR" dirty="0"/>
                  <a:t> close to 0.0</a:t>
                </a:r>
              </a:p>
              <a:p>
                <a:endParaRPr lang="fr-FR" dirty="0"/>
              </a:p>
              <a:p>
                <a:r>
                  <a:rPr lang="fr-FR" b="1" dirty="0"/>
                  <a:t>Huber </a:t>
                </a:r>
                <a:r>
                  <a:rPr lang="fr-FR" b="1" dirty="0" err="1"/>
                  <a:t>loss</a:t>
                </a:r>
                <a:r>
                  <a:rPr lang="fr-FR" dirty="0"/>
                  <a:t> = Trade-off (L1 , L2)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B5B987-936C-4402-A3FA-2BFD4605C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8035" y="1422400"/>
                <a:ext cx="7305645" cy="448056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4AE2BDB-305E-4CB0-8C07-B856B08E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340043"/>
            <a:ext cx="10353675" cy="934720"/>
          </a:xfrm>
        </p:spPr>
        <p:txBody>
          <a:bodyPr>
            <a:normAutofit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Huber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loss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4E55A-CB26-49E4-9A3F-C51AF9CF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479" y="2061845"/>
            <a:ext cx="4501485" cy="429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02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393B3-03D2-4FCA-8A42-FCF45A4A52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1556" y="1821869"/>
                <a:ext cx="4208166" cy="4711453"/>
              </a:xfrm>
            </p:spPr>
            <p:txBody>
              <a:bodyPr/>
              <a:lstStyle/>
              <a:p>
                <a:r>
                  <a:rPr lang="fr-FR" dirty="0"/>
                  <a:t>Model the </a:t>
                </a:r>
                <a:r>
                  <a:rPr lang="fr-FR" dirty="0" err="1"/>
                  <a:t>loss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as a </a:t>
                </a:r>
                <a:r>
                  <a:rPr lang="fr-FR" dirty="0" err="1"/>
                  <a:t>gaussian</a:t>
                </a:r>
                <a:r>
                  <a:rPr lang="fr-FR" dirty="0"/>
                  <a:t> process GP(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dirty="0"/>
                  <a:t>).</a:t>
                </a:r>
              </a:p>
              <a:p>
                <a:r>
                  <a:rPr lang="en-US" dirty="0"/>
                  <a:t>For a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can estimate</a:t>
                </a:r>
              </a:p>
              <a:p>
                <a:pPr lvl="1"/>
                <a:r>
                  <a:rPr lang="en-US" dirty="0"/>
                  <a:t>Mean value of the loss</a:t>
                </a:r>
              </a:p>
              <a:p>
                <a:pPr lvl="1"/>
                <a:r>
                  <a:rPr lang="en-US" dirty="0"/>
                  <a:t>Variance (uncertainty)</a:t>
                </a:r>
              </a:p>
              <a:p>
                <a:r>
                  <a:rPr lang="en-US" dirty="0"/>
                  <a:t>This gaussian process to help to decide the next step of research:</a:t>
                </a:r>
              </a:p>
              <a:p>
                <a:pPr lvl="1"/>
                <a:r>
                  <a:rPr lang="en-US" dirty="0"/>
                  <a:t>Explore vs Exploit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D393B3-03D2-4FCA-8A42-FCF45A4A5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556" y="1821869"/>
                <a:ext cx="4208166" cy="47114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7DED662-D353-4EC5-974C-65D7719E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944880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Gaussian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Process</a:t>
            </a:r>
            <a:b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</a:br>
            <a:r>
              <a:rPr lang="fr-FR" sz="2700" dirty="0">
                <a:latin typeface="72 Black" panose="020B0A04030603020204" pitchFamily="34" charset="0"/>
                <a:cs typeface="72 Black" panose="020B0A04030603020204" pitchFamily="34" charset="0"/>
              </a:rPr>
              <a:t>for hyper param </a:t>
            </a:r>
            <a:r>
              <a:rPr lang="fr-FR" sz="2700" dirty="0" err="1">
                <a:latin typeface="72 Black" panose="020B0A04030603020204" pitchFamily="34" charset="0"/>
                <a:cs typeface="72 Black" panose="020B0A04030603020204" pitchFamily="34" charset="0"/>
              </a:rPr>
              <a:t>finding</a:t>
            </a:r>
            <a:endParaRPr lang="en-US" sz="27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B40AB-2F3F-4308-B72A-A76DC9A0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33" y="1821869"/>
            <a:ext cx="7406911" cy="3770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77EA52-84CB-4930-8402-4A7A0C916EAB}"/>
              </a:ext>
            </a:extLst>
          </p:cNvPr>
          <p:cNvSpPr txBox="1"/>
          <p:nvPr/>
        </p:nvSpPr>
        <p:spPr>
          <a:xfrm>
            <a:off x="5653708" y="5772344"/>
            <a:ext cx="6032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https://www.sicara.ai/blog/2019-14-07-determine-network-hyper-parameters-with-bayesian-optimization</a:t>
            </a:r>
          </a:p>
        </p:txBody>
      </p:sp>
    </p:spTree>
    <p:extLst>
      <p:ext uri="{BB962C8B-B14F-4D97-AF65-F5344CB8AC3E}">
        <p14:creationId xmlns:p14="http://schemas.microsoft.com/office/powerpoint/2010/main" val="157933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23956-551C-4925-B9FD-9A37672685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7413" y="1127923"/>
                <a:ext cx="10353762" cy="51668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fr-FR" dirty="0"/>
                  <a:t>I </a:t>
                </a:r>
                <a:r>
                  <a:rPr lang="fr-FR" dirty="0" err="1"/>
                  <a:t>could</a:t>
                </a:r>
                <a:r>
                  <a:rPr lang="fr-FR" dirty="0"/>
                  <a:t> have </a:t>
                </a:r>
                <a:r>
                  <a:rPr lang="fr-FR" dirty="0" err="1"/>
                  <a:t>modeled</a:t>
                </a:r>
                <a:r>
                  <a:rPr lang="fr-FR" dirty="0"/>
                  <a:t> </a:t>
                </a:r>
                <a:r>
                  <a:rPr lang="fr-FR" dirty="0" err="1"/>
                  <a:t>independently</a:t>
                </a:r>
                <a:r>
                  <a:rPr lang="fr-FR" dirty="0"/>
                  <a:t> the 3 </a:t>
                </a:r>
                <a:r>
                  <a:rPr lang="fr-FR" dirty="0" err="1"/>
                  <a:t>targets</a:t>
                </a:r>
                <a:r>
                  <a:rPr lang="fr-FR" dirty="0"/>
                  <a:t>:</a:t>
                </a:r>
              </a:p>
              <a:p>
                <a:pPr marL="9072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</a:p>
              <a:p>
                <a:pPr marL="9072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, </a:t>
                </a:r>
              </a:p>
              <a:p>
                <a:pPr marL="9072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FR" dirty="0"/>
              </a:p>
              <a:p>
                <a:pPr marL="907200" lvl="1" indent="-457200">
                  <a:buFont typeface="+mj-lt"/>
                  <a:buAutoNum type="arabicPeriod"/>
                </a:pPr>
                <a:endParaRPr lang="fr-FR" dirty="0"/>
              </a:p>
              <a:p>
                <a:pPr marL="530100" indent="-457200"/>
                <a:r>
                  <a:rPr lang="fr-FR" dirty="0"/>
                  <a:t>But, </a:t>
                </a:r>
                <a:r>
                  <a:rPr lang="fr-FR" dirty="0" err="1"/>
                  <a:t>looking</a:t>
                </a:r>
                <a:r>
                  <a:rPr lang="fr-FR" dirty="0"/>
                  <a:t> at the </a:t>
                </a:r>
                <a:r>
                  <a:rPr lang="fr-FR" dirty="0" err="1"/>
                  <a:t>dataset</a:t>
                </a:r>
                <a:r>
                  <a:rPr lang="fr-FR" dirty="0"/>
                  <a:t>, I </a:t>
                </a:r>
                <a:r>
                  <a:rPr lang="fr-FR" dirty="0" err="1"/>
                  <a:t>noticed</a:t>
                </a:r>
                <a:r>
                  <a:rPr lang="fr-F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little</a:t>
                </a:r>
                <a:r>
                  <a:rPr lang="fr-FR" dirty="0"/>
                  <a:t> </a:t>
                </a:r>
                <a:r>
                  <a:rPr lang="fr-FR" dirty="0" err="1"/>
                  <a:t>correlated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X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poorly</a:t>
                </a:r>
                <a:r>
                  <a:rPr lang="fr-FR" dirty="0"/>
                  <a:t> </a:t>
                </a:r>
                <a:r>
                  <a:rPr lang="fr-FR" dirty="0" err="1"/>
                  <a:t>performs</a:t>
                </a:r>
                <a:endParaRPr lang="fr-FR" dirty="0"/>
              </a:p>
              <a:p>
                <a:pPr lvl="1"/>
                <a:r>
                  <a:rPr lang="fr-FR" dirty="0"/>
                  <a:t>I </a:t>
                </a:r>
                <a:r>
                  <a:rPr lang="fr-FR" dirty="0" err="1"/>
                  <a:t>changed</a:t>
                </a:r>
                <a:r>
                  <a:rPr lang="fr-FR" dirty="0"/>
                  <a:t> the modeling </a:t>
                </a:r>
                <a:r>
                  <a:rPr lang="fr-FR" dirty="0" err="1"/>
                  <a:t>sequence</a:t>
                </a:r>
                <a:r>
                  <a:rPr lang="fr-FR" dirty="0"/>
                  <a:t>:</a:t>
                </a:r>
              </a:p>
              <a:p>
                <a:pPr marL="1152900" lvl="2" indent="-342900">
                  <a:buFont typeface="+mj-lt"/>
                  <a:buAutoNum type="arabicPeriod"/>
                </a:pPr>
                <a:r>
                  <a:rPr lang="fr-FR" sz="2000" dirty="0">
                    <a:solidFill>
                      <a:srgbClr val="FFFF00"/>
                    </a:solidFill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FF00"/>
                    </a:solidFill>
                  </a:rPr>
                  <a:t> = f1(X)</a:t>
                </a:r>
              </a:p>
              <a:p>
                <a:pPr marL="1152900" lvl="2" indent="-342900">
                  <a:buFont typeface="+mj-lt"/>
                  <a:buAutoNum type="arabicPeriod"/>
                </a:pPr>
                <a:r>
                  <a:rPr lang="fr-FR" sz="2000" dirty="0">
                    <a:solidFill>
                      <a:srgbClr val="FFFF00"/>
                    </a:solidFill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FF00"/>
                    </a:solidFill>
                  </a:rPr>
                  <a:t> = f2(X,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sz="20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>
                    <a:solidFill>
                      <a:srgbClr val="FFFF00"/>
                    </a:solidFill>
                  </a:rPr>
                  <a:t>)</a:t>
                </a:r>
              </a:p>
              <a:p>
                <a:pPr marL="1152900" lvl="2" indent="-342900">
                  <a:buFont typeface="+mj-lt"/>
                  <a:buAutoNum type="arabicPeriod"/>
                </a:pPr>
                <a:r>
                  <a:rPr lang="fr-FR" sz="2000" dirty="0">
                    <a:solidFill>
                      <a:srgbClr val="FFFF00"/>
                    </a:solidFill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sz="20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FFFF00"/>
                    </a:solidFill>
                  </a:rPr>
                  <a:t> = f3(X,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>
                    <a:solidFill>
                      <a:srgbClr val="FFFF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0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FR" sz="20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solidFill>
                    <a:srgbClr val="FFFF00"/>
                  </a:solidFill>
                </a:endParaRP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523956-551C-4925-B9FD-9A3767268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7413" y="1127923"/>
                <a:ext cx="10353762" cy="51668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2F81A7D-F2C1-4D8A-8DF3-47DA7148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359368"/>
            <a:ext cx="10353675" cy="622852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Nested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models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A1D4F1-A874-4F98-B8A3-BE14FBD03906}"/>
              </a:ext>
            </a:extLst>
          </p:cNvPr>
          <p:cNvGrpSpPr/>
          <p:nvPr/>
        </p:nvGrpSpPr>
        <p:grpSpPr>
          <a:xfrm>
            <a:off x="3865067" y="1427754"/>
            <a:ext cx="7810098" cy="1739516"/>
            <a:chOff x="3653032" y="2249389"/>
            <a:chExt cx="8115905" cy="1624012"/>
          </a:xfrm>
        </p:grpSpPr>
        <p:pic>
          <p:nvPicPr>
            <p:cNvPr id="5" name="Content Placeholder 4" descr="Ambulance">
              <a:extLst>
                <a:ext uri="{FF2B5EF4-FFF2-40B4-BE49-F238E27FC236}">
                  <a16:creationId xmlns:a16="http://schemas.microsoft.com/office/drawing/2014/main" id="{007FE522-36AF-4F63-92FB-05DCF8214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48707" y="2316064"/>
              <a:ext cx="914400" cy="914400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pic>
          <p:nvPicPr>
            <p:cNvPr id="6" name="Graphic 5" descr="Firefighter">
              <a:extLst>
                <a:ext uri="{FF2B5EF4-FFF2-40B4-BE49-F238E27FC236}">
                  <a16:creationId xmlns:a16="http://schemas.microsoft.com/office/drawing/2014/main" id="{7E2ED39F-16DD-4E7B-BFF2-A9209C03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53032" y="2249389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Fire">
              <a:extLst>
                <a:ext uri="{FF2B5EF4-FFF2-40B4-BE49-F238E27FC236}">
                  <a16:creationId xmlns:a16="http://schemas.microsoft.com/office/drawing/2014/main" id="{841955BF-0529-4500-8B77-26E1B6310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54537" y="2249389"/>
              <a:ext cx="914400" cy="914400"/>
            </a:xfrm>
            <a:prstGeom prst="rect">
              <a:avLst/>
            </a:prstGeom>
          </p:spPr>
        </p:pic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8AEF20B1-CE49-479C-A8B0-AC82D538B1CB}"/>
                </a:ext>
              </a:extLst>
            </p:cNvPr>
            <p:cNvSpPr/>
            <p:nvPr/>
          </p:nvSpPr>
          <p:spPr>
            <a:xfrm>
              <a:off x="4634107" y="2506564"/>
              <a:ext cx="2447925" cy="533400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r>
                <a:rPr lang="fr-FR" sz="1400" b="1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Y0 : Delta </a:t>
              </a:r>
              <a:r>
                <a:rPr lang="fr-FR" sz="1400" b="1" dirty="0" err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selection-departure</a:t>
              </a:r>
              <a:endParaRPr lang="en-US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3EBADBBA-6B26-4A55-9D3E-897AC8349D17}"/>
                </a:ext>
              </a:extLst>
            </p:cNvPr>
            <p:cNvSpPr/>
            <p:nvPr/>
          </p:nvSpPr>
          <p:spPr>
            <a:xfrm>
              <a:off x="8339937" y="2506564"/>
              <a:ext cx="2514600" cy="533400"/>
            </a:xfrm>
            <a:prstGeom prst="chevron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400"/>
                </a:spcAft>
              </a:pPr>
              <a:r>
                <a:rPr lang="fr-FR" sz="1400" b="1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Y1 : Delta </a:t>
              </a:r>
              <a:r>
                <a:rPr lang="fr-FR" sz="1400" b="1" dirty="0" err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departure-presentation</a:t>
              </a:r>
              <a:endParaRPr lang="en-US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4B759BC7-65ED-4498-AD7C-778CDB39A750}"/>
                </a:ext>
              </a:extLst>
            </p:cNvPr>
            <p:cNvSpPr/>
            <p:nvPr/>
          </p:nvSpPr>
          <p:spPr>
            <a:xfrm>
              <a:off x="3910813" y="3340000"/>
              <a:ext cx="7343774" cy="533401"/>
            </a:xfrm>
            <a:prstGeom prst="chevron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fr-FR" sz="1400" b="1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Y2 : Delta </a:t>
              </a:r>
              <a:r>
                <a:rPr lang="fr-FR" sz="1400" b="1" dirty="0" err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selection-presentation</a:t>
              </a:r>
              <a:endParaRPr lang="en-US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fr-FR" sz="1400" b="1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Y2 = Y0 + Y1</a:t>
              </a:r>
              <a:endParaRPr lang="en-US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45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663" y="256880"/>
            <a:ext cx="10353762" cy="1257300"/>
          </a:xfrm>
        </p:spPr>
        <p:txBody>
          <a:bodyPr>
            <a:normAutofit/>
          </a:bodyPr>
          <a:lstStyle/>
          <a:p>
            <a:r>
              <a:rPr lang="fr-FR" dirty="0" err="1">
                <a:latin typeface="Arial Black" panose="020B0A04020102020204" pitchFamily="34" charset="0"/>
              </a:rPr>
              <a:t>Presentation</a:t>
            </a: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3953E0B-6BEB-4D43-B684-B3ADF4BCB9A9}"/>
              </a:ext>
            </a:extLst>
          </p:cNvPr>
          <p:cNvGrpSpPr/>
          <p:nvPr/>
        </p:nvGrpSpPr>
        <p:grpSpPr>
          <a:xfrm>
            <a:off x="251450" y="1925966"/>
            <a:ext cx="3243597" cy="2985732"/>
            <a:chOff x="860201" y="1968764"/>
            <a:chExt cx="3243597" cy="298573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E382839-A04C-4C63-A87A-F802255134A1}"/>
                </a:ext>
              </a:extLst>
            </p:cNvPr>
            <p:cNvSpPr/>
            <p:nvPr/>
          </p:nvSpPr>
          <p:spPr>
            <a:xfrm>
              <a:off x="860201" y="3220914"/>
              <a:ext cx="3225091" cy="479671"/>
            </a:xfrm>
            <a:custGeom>
              <a:avLst/>
              <a:gdLst>
                <a:gd name="connsiteX0" fmla="*/ 0 w 3197812"/>
                <a:gd name="connsiteY0" fmla="*/ 0 h 479671"/>
                <a:gd name="connsiteX1" fmla="*/ 3197812 w 3197812"/>
                <a:gd name="connsiteY1" fmla="*/ 0 h 479671"/>
                <a:gd name="connsiteX2" fmla="*/ 3197812 w 3197812"/>
                <a:gd name="connsiteY2" fmla="*/ 479671 h 479671"/>
                <a:gd name="connsiteX3" fmla="*/ 0 w 3197812"/>
                <a:gd name="connsiteY3" fmla="*/ 479671 h 479671"/>
                <a:gd name="connsiteX4" fmla="*/ 0 w 3197812"/>
                <a:gd name="connsiteY4" fmla="*/ 0 h 4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7812" h="479671">
                  <a:moveTo>
                    <a:pt x="0" y="0"/>
                  </a:moveTo>
                  <a:lnTo>
                    <a:pt x="3197812" y="0"/>
                  </a:lnTo>
                  <a:lnTo>
                    <a:pt x="3197812" y="479671"/>
                  </a:lnTo>
                  <a:lnTo>
                    <a:pt x="0" y="4796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377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3100" kern="1200" dirty="0"/>
                <a:t>Data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F304DC2-CF6A-43E5-888F-8A1AE18F7EAA}"/>
                </a:ext>
              </a:extLst>
            </p:cNvPr>
            <p:cNvSpPr/>
            <p:nvPr/>
          </p:nvSpPr>
          <p:spPr>
            <a:xfrm>
              <a:off x="878707" y="3964200"/>
              <a:ext cx="3225091" cy="990296"/>
            </a:xfrm>
            <a:custGeom>
              <a:avLst/>
              <a:gdLst>
                <a:gd name="connsiteX0" fmla="*/ 0 w 3197812"/>
                <a:gd name="connsiteY0" fmla="*/ 0 h 990296"/>
                <a:gd name="connsiteX1" fmla="*/ 3197812 w 3197812"/>
                <a:gd name="connsiteY1" fmla="*/ 0 h 990296"/>
                <a:gd name="connsiteX2" fmla="*/ 3197812 w 3197812"/>
                <a:gd name="connsiteY2" fmla="*/ 990296 h 990296"/>
                <a:gd name="connsiteX3" fmla="*/ 0 w 3197812"/>
                <a:gd name="connsiteY3" fmla="*/ 990296 h 990296"/>
                <a:gd name="connsiteX4" fmla="*/ 0 w 3197812"/>
                <a:gd name="connsiteY4" fmla="*/ 0 h 99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7812" h="990296">
                  <a:moveTo>
                    <a:pt x="0" y="0"/>
                  </a:moveTo>
                  <a:lnTo>
                    <a:pt x="3197812" y="0"/>
                  </a:lnTo>
                  <a:lnTo>
                    <a:pt x="3197812" y="990296"/>
                  </a:lnTo>
                  <a:lnTo>
                    <a:pt x="0" y="990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Objective</a:t>
              </a:r>
            </a:p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Exploration</a:t>
              </a:r>
            </a:p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Engineering</a:t>
              </a:r>
            </a:p>
          </p:txBody>
        </p:sp>
        <p:sp>
          <p:nvSpPr>
            <p:cNvPr id="7" name="Rectangle 6" descr="Bar chart">
              <a:extLst>
                <a:ext uri="{FF2B5EF4-FFF2-40B4-BE49-F238E27FC236}">
                  <a16:creationId xmlns:a16="http://schemas.microsoft.com/office/drawing/2014/main" id="{D0460CFD-D6C7-4413-BF10-35F5B6C3ED06}"/>
                </a:ext>
              </a:extLst>
            </p:cNvPr>
            <p:cNvSpPr/>
            <p:nvPr/>
          </p:nvSpPr>
          <p:spPr>
            <a:xfrm>
              <a:off x="1908356" y="1968764"/>
              <a:ext cx="1128782" cy="1119234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1D3C44-043E-47C1-BDB4-F649D6F5C1BB}"/>
              </a:ext>
            </a:extLst>
          </p:cNvPr>
          <p:cNvGrpSpPr/>
          <p:nvPr/>
        </p:nvGrpSpPr>
        <p:grpSpPr>
          <a:xfrm>
            <a:off x="3228635" y="1968764"/>
            <a:ext cx="2506728" cy="2985732"/>
            <a:chOff x="3633936" y="1968764"/>
            <a:chExt cx="2506728" cy="2985732"/>
          </a:xfrm>
        </p:grpSpPr>
        <p:sp>
          <p:nvSpPr>
            <p:cNvPr id="4" name="Rectangle 3" descr="Bullseye">
              <a:extLst>
                <a:ext uri="{FF2B5EF4-FFF2-40B4-BE49-F238E27FC236}">
                  <a16:creationId xmlns:a16="http://schemas.microsoft.com/office/drawing/2014/main" id="{962A5BE1-20EB-43BC-AAB6-22DFDC968392}"/>
                </a:ext>
              </a:extLst>
            </p:cNvPr>
            <p:cNvSpPr/>
            <p:nvPr/>
          </p:nvSpPr>
          <p:spPr>
            <a:xfrm>
              <a:off x="4332536" y="1968764"/>
              <a:ext cx="1128782" cy="1119234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2817AF-92F2-48AD-9776-25A522B6C374}"/>
                </a:ext>
              </a:extLst>
            </p:cNvPr>
            <p:cNvSpPr/>
            <p:nvPr/>
          </p:nvSpPr>
          <p:spPr>
            <a:xfrm>
              <a:off x="4263506" y="3220913"/>
              <a:ext cx="1352614" cy="479671"/>
            </a:xfrm>
            <a:custGeom>
              <a:avLst/>
              <a:gdLst>
                <a:gd name="connsiteX0" fmla="*/ 0 w 1124773"/>
                <a:gd name="connsiteY0" fmla="*/ 0 h 479671"/>
                <a:gd name="connsiteX1" fmla="*/ 1124773 w 1124773"/>
                <a:gd name="connsiteY1" fmla="*/ 0 h 479671"/>
                <a:gd name="connsiteX2" fmla="*/ 1124773 w 1124773"/>
                <a:gd name="connsiteY2" fmla="*/ 479671 h 479671"/>
                <a:gd name="connsiteX3" fmla="*/ 0 w 1124773"/>
                <a:gd name="connsiteY3" fmla="*/ 479671 h 479671"/>
                <a:gd name="connsiteX4" fmla="*/ 0 w 1124773"/>
                <a:gd name="connsiteY4" fmla="*/ 0 h 4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773" h="479671">
                  <a:moveTo>
                    <a:pt x="0" y="0"/>
                  </a:moveTo>
                  <a:lnTo>
                    <a:pt x="1124773" y="0"/>
                  </a:lnTo>
                  <a:lnTo>
                    <a:pt x="1124773" y="479671"/>
                  </a:lnTo>
                  <a:lnTo>
                    <a:pt x="0" y="4796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3335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3000" kern="1200" dirty="0"/>
                <a:t>Model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1B7E855-C2DD-4B55-A8F9-0AFE02331FF9}"/>
                </a:ext>
              </a:extLst>
            </p:cNvPr>
            <p:cNvSpPr/>
            <p:nvPr/>
          </p:nvSpPr>
          <p:spPr>
            <a:xfrm>
              <a:off x="3633936" y="3964200"/>
              <a:ext cx="2506728" cy="990296"/>
            </a:xfrm>
            <a:custGeom>
              <a:avLst/>
              <a:gdLst>
                <a:gd name="connsiteX0" fmla="*/ 0 w 3197812"/>
                <a:gd name="connsiteY0" fmla="*/ 0 h 990296"/>
                <a:gd name="connsiteX1" fmla="*/ 3197812 w 3197812"/>
                <a:gd name="connsiteY1" fmla="*/ 0 h 990296"/>
                <a:gd name="connsiteX2" fmla="*/ 3197812 w 3197812"/>
                <a:gd name="connsiteY2" fmla="*/ 990296 h 990296"/>
                <a:gd name="connsiteX3" fmla="*/ 0 w 3197812"/>
                <a:gd name="connsiteY3" fmla="*/ 990296 h 990296"/>
                <a:gd name="connsiteX4" fmla="*/ 0 w 3197812"/>
                <a:gd name="connsiteY4" fmla="*/ 0 h 99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7812" h="990296">
                  <a:moveTo>
                    <a:pt x="0" y="0"/>
                  </a:moveTo>
                  <a:lnTo>
                    <a:pt x="3197812" y="0"/>
                  </a:lnTo>
                  <a:lnTo>
                    <a:pt x="3197812" y="990296"/>
                  </a:lnTo>
                  <a:lnTo>
                    <a:pt x="0" y="990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Benchmark</a:t>
              </a:r>
            </a:p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 err="1"/>
                <a:t>Catboost</a:t>
              </a:r>
              <a:endParaRPr lang="en-US" sz="1700" kern="1200" dirty="0"/>
            </a:p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Tuning</a:t>
              </a:r>
            </a:p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7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192B91-7318-458B-8D71-95C7D2EE21F1}"/>
              </a:ext>
            </a:extLst>
          </p:cNvPr>
          <p:cNvGrpSpPr/>
          <p:nvPr/>
        </p:nvGrpSpPr>
        <p:grpSpPr>
          <a:xfrm>
            <a:off x="5555215" y="1848417"/>
            <a:ext cx="3273465" cy="3106079"/>
            <a:chOff x="5794335" y="1848417"/>
            <a:chExt cx="3273465" cy="310607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34783FC-9538-43F1-9FFF-A5EBCE0AE921}"/>
                </a:ext>
              </a:extLst>
            </p:cNvPr>
            <p:cNvSpPr/>
            <p:nvPr/>
          </p:nvSpPr>
          <p:spPr>
            <a:xfrm>
              <a:off x="5794335" y="3242502"/>
              <a:ext cx="3225091" cy="479671"/>
            </a:xfrm>
            <a:custGeom>
              <a:avLst/>
              <a:gdLst>
                <a:gd name="connsiteX0" fmla="*/ 0 w 3197812"/>
                <a:gd name="connsiteY0" fmla="*/ 0 h 479671"/>
                <a:gd name="connsiteX1" fmla="*/ 3197812 w 3197812"/>
                <a:gd name="connsiteY1" fmla="*/ 0 h 479671"/>
                <a:gd name="connsiteX2" fmla="*/ 3197812 w 3197812"/>
                <a:gd name="connsiteY2" fmla="*/ 479671 h 479671"/>
                <a:gd name="connsiteX3" fmla="*/ 0 w 3197812"/>
                <a:gd name="connsiteY3" fmla="*/ 479671 h 479671"/>
                <a:gd name="connsiteX4" fmla="*/ 0 w 3197812"/>
                <a:gd name="connsiteY4" fmla="*/ 0 h 4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7812" h="479671">
                  <a:moveTo>
                    <a:pt x="0" y="0"/>
                  </a:moveTo>
                  <a:lnTo>
                    <a:pt x="3197812" y="0"/>
                  </a:lnTo>
                  <a:lnTo>
                    <a:pt x="3197812" y="479671"/>
                  </a:lnTo>
                  <a:lnTo>
                    <a:pt x="0" y="4796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3335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3000" kern="1200" dirty="0"/>
                <a:t>Results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FFFB88-E8B9-4AE8-AA85-E7850EAF49B6}"/>
                </a:ext>
              </a:extLst>
            </p:cNvPr>
            <p:cNvSpPr/>
            <p:nvPr/>
          </p:nvSpPr>
          <p:spPr>
            <a:xfrm>
              <a:off x="5842709" y="3964200"/>
              <a:ext cx="3225091" cy="990296"/>
            </a:xfrm>
            <a:custGeom>
              <a:avLst/>
              <a:gdLst>
                <a:gd name="connsiteX0" fmla="*/ 0 w 3197812"/>
                <a:gd name="connsiteY0" fmla="*/ 0 h 990296"/>
                <a:gd name="connsiteX1" fmla="*/ 3197812 w 3197812"/>
                <a:gd name="connsiteY1" fmla="*/ 0 h 990296"/>
                <a:gd name="connsiteX2" fmla="*/ 3197812 w 3197812"/>
                <a:gd name="connsiteY2" fmla="*/ 990296 h 990296"/>
                <a:gd name="connsiteX3" fmla="*/ 0 w 3197812"/>
                <a:gd name="connsiteY3" fmla="*/ 990296 h 990296"/>
                <a:gd name="connsiteX4" fmla="*/ 0 w 3197812"/>
                <a:gd name="connsiteY4" fmla="*/ 0 h 99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7812" h="990296">
                  <a:moveTo>
                    <a:pt x="0" y="0"/>
                  </a:moveTo>
                  <a:lnTo>
                    <a:pt x="3197812" y="0"/>
                  </a:lnTo>
                  <a:lnTo>
                    <a:pt x="3197812" y="990296"/>
                  </a:lnTo>
                  <a:lnTo>
                    <a:pt x="0" y="990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700" dirty="0"/>
                <a:t>P</a:t>
              </a:r>
              <a:r>
                <a:rPr lang="en-US" sz="1700" dirty="0" err="1"/>
                <a:t>erformance</a:t>
              </a:r>
              <a:endParaRPr lang="en-US" sz="1700" dirty="0"/>
            </a:p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/>
                <a:t>Outliers</a:t>
              </a:r>
            </a:p>
          </p:txBody>
        </p:sp>
        <p:pic>
          <p:nvPicPr>
            <p:cNvPr id="18" name="Graphic 17" descr="Microscope">
              <a:extLst>
                <a:ext uri="{FF2B5EF4-FFF2-40B4-BE49-F238E27FC236}">
                  <a16:creationId xmlns:a16="http://schemas.microsoft.com/office/drawing/2014/main" id="{2689B6F1-D96E-431C-9BBC-C22D6F392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87686" y="1848417"/>
              <a:ext cx="1352614" cy="135261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7F16EAB-3A7C-4F99-A271-31AFD780CB0B}"/>
              </a:ext>
            </a:extLst>
          </p:cNvPr>
          <p:cNvGrpSpPr/>
          <p:nvPr/>
        </p:nvGrpSpPr>
        <p:grpSpPr>
          <a:xfrm>
            <a:off x="8363305" y="1946483"/>
            <a:ext cx="3230677" cy="3028530"/>
            <a:chOff x="8227380" y="1925966"/>
            <a:chExt cx="3230677" cy="302853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C28B31-CC52-4F47-807B-9C2D42C738E7}"/>
                </a:ext>
              </a:extLst>
            </p:cNvPr>
            <p:cNvSpPr/>
            <p:nvPr/>
          </p:nvSpPr>
          <p:spPr>
            <a:xfrm>
              <a:off x="8227380" y="3150292"/>
              <a:ext cx="3197812" cy="479671"/>
            </a:xfrm>
            <a:custGeom>
              <a:avLst/>
              <a:gdLst>
                <a:gd name="connsiteX0" fmla="*/ 0 w 3197812"/>
                <a:gd name="connsiteY0" fmla="*/ 0 h 479671"/>
                <a:gd name="connsiteX1" fmla="*/ 3197812 w 3197812"/>
                <a:gd name="connsiteY1" fmla="*/ 0 h 479671"/>
                <a:gd name="connsiteX2" fmla="*/ 3197812 w 3197812"/>
                <a:gd name="connsiteY2" fmla="*/ 479671 h 479671"/>
                <a:gd name="connsiteX3" fmla="*/ 0 w 3197812"/>
                <a:gd name="connsiteY3" fmla="*/ 479671 h 479671"/>
                <a:gd name="connsiteX4" fmla="*/ 0 w 3197812"/>
                <a:gd name="connsiteY4" fmla="*/ 0 h 47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7812" h="479671">
                  <a:moveTo>
                    <a:pt x="0" y="0"/>
                  </a:moveTo>
                  <a:lnTo>
                    <a:pt x="3197812" y="0"/>
                  </a:lnTo>
                  <a:lnTo>
                    <a:pt x="3197812" y="479671"/>
                  </a:lnTo>
                  <a:lnTo>
                    <a:pt x="0" y="47967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3335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3000" kern="1200" dirty="0"/>
                <a:t>Outlook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69D042-247E-4AEE-A97A-B77CF719E1EE}"/>
                </a:ext>
              </a:extLst>
            </p:cNvPr>
            <p:cNvSpPr/>
            <p:nvPr/>
          </p:nvSpPr>
          <p:spPr>
            <a:xfrm>
              <a:off x="8260245" y="3964200"/>
              <a:ext cx="3197812" cy="990296"/>
            </a:xfrm>
            <a:custGeom>
              <a:avLst/>
              <a:gdLst>
                <a:gd name="connsiteX0" fmla="*/ 0 w 3197812"/>
                <a:gd name="connsiteY0" fmla="*/ 0 h 990296"/>
                <a:gd name="connsiteX1" fmla="*/ 3197812 w 3197812"/>
                <a:gd name="connsiteY1" fmla="*/ 0 h 990296"/>
                <a:gd name="connsiteX2" fmla="*/ 3197812 w 3197812"/>
                <a:gd name="connsiteY2" fmla="*/ 990296 h 990296"/>
                <a:gd name="connsiteX3" fmla="*/ 0 w 3197812"/>
                <a:gd name="connsiteY3" fmla="*/ 990296 h 990296"/>
                <a:gd name="connsiteX4" fmla="*/ 0 w 3197812"/>
                <a:gd name="connsiteY4" fmla="*/ 0 h 99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7812" h="990296">
                  <a:moveTo>
                    <a:pt x="0" y="0"/>
                  </a:moveTo>
                  <a:lnTo>
                    <a:pt x="3197812" y="0"/>
                  </a:lnTo>
                  <a:lnTo>
                    <a:pt x="3197812" y="990296"/>
                  </a:lnTo>
                  <a:lnTo>
                    <a:pt x="0" y="990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700" dirty="0" err="1"/>
                <a:t>Bayesian</a:t>
              </a:r>
              <a:r>
                <a:rPr lang="fr-FR" sz="1700" dirty="0"/>
                <a:t> Modeling</a:t>
              </a:r>
              <a:endParaRPr lang="en-US" sz="1700" kern="1200" dirty="0"/>
            </a:p>
          </p:txBody>
        </p:sp>
        <p:pic>
          <p:nvPicPr>
            <p:cNvPr id="20" name="Graphic 19" descr="Telescope">
              <a:extLst>
                <a:ext uri="{FF2B5EF4-FFF2-40B4-BE49-F238E27FC236}">
                  <a16:creationId xmlns:a16="http://schemas.microsoft.com/office/drawing/2014/main" id="{D0BC7049-5401-43EA-B7F5-D9E5AE657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76196" y="1925966"/>
              <a:ext cx="1224326" cy="1224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5A9B0-4ACB-42DE-9BD0-9E221A733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946583"/>
              </p:ext>
            </p:extLst>
          </p:nvPr>
        </p:nvGraphicFramePr>
        <p:xfrm>
          <a:off x="1820309" y="1295391"/>
          <a:ext cx="8295860" cy="2600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4020">
                  <a:extLst>
                    <a:ext uri="{9D8B030D-6E8A-4147-A177-3AD203B41FA5}">
                      <a16:colId xmlns:a16="http://schemas.microsoft.com/office/drawing/2014/main" val="274252785"/>
                    </a:ext>
                  </a:extLst>
                </a:gridCol>
                <a:gridCol w="1466919">
                  <a:extLst>
                    <a:ext uri="{9D8B030D-6E8A-4147-A177-3AD203B41FA5}">
                      <a16:colId xmlns:a16="http://schemas.microsoft.com/office/drawing/2014/main" val="846674966"/>
                    </a:ext>
                  </a:extLst>
                </a:gridCol>
                <a:gridCol w="2084357">
                  <a:extLst>
                    <a:ext uri="{9D8B030D-6E8A-4147-A177-3AD203B41FA5}">
                      <a16:colId xmlns:a16="http://schemas.microsoft.com/office/drawing/2014/main" val="1127541316"/>
                    </a:ext>
                  </a:extLst>
                </a:gridCol>
                <a:gridCol w="2010564">
                  <a:extLst>
                    <a:ext uri="{9D8B030D-6E8A-4147-A177-3AD203B41FA5}">
                      <a16:colId xmlns:a16="http://schemas.microsoft.com/office/drawing/2014/main" val="3413002674"/>
                    </a:ext>
                  </a:extLst>
                </a:gridCol>
              </a:tblGrid>
              <a:tr h="521326">
                <a:tc>
                  <a:txBody>
                    <a:bodyPr/>
                    <a:lstStyle/>
                    <a:p>
                      <a:pPr marR="237490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Target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Fit time [hour]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Number of trees (best iteration)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R2 / Test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extLst>
                  <a:ext uri="{0D108BD9-81ED-4DB2-BD59-A6C34878D82A}">
                    <a16:rowId xmlns:a16="http://schemas.microsoft.com/office/drawing/2014/main" val="2426577789"/>
                  </a:ext>
                </a:extLst>
              </a:tr>
              <a:tr h="335332">
                <a:tc>
                  <a:txBody>
                    <a:bodyPr/>
                    <a:lstStyle/>
                    <a:p>
                      <a:pPr marR="237490"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Y0 (delta selection-departure)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0.53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0.234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extLst>
                  <a:ext uri="{0D108BD9-81ED-4DB2-BD59-A6C34878D82A}">
                    <a16:rowId xmlns:a16="http://schemas.microsoft.com/office/drawing/2014/main" val="2387063776"/>
                  </a:ext>
                </a:extLst>
              </a:tr>
              <a:tr h="335332">
                <a:tc>
                  <a:txBody>
                    <a:bodyPr/>
                    <a:lstStyle/>
                    <a:p>
                      <a:pPr marR="237490"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Y1 (delta departure-presentation)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2.10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13673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0.425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extLst>
                  <a:ext uri="{0D108BD9-81ED-4DB2-BD59-A6C34878D82A}">
                    <a16:rowId xmlns:a16="http://schemas.microsoft.com/office/drawing/2014/main" val="3443454132"/>
                  </a:ext>
                </a:extLst>
              </a:tr>
              <a:tr h="335332">
                <a:tc>
                  <a:txBody>
                    <a:bodyPr/>
                    <a:lstStyle/>
                    <a:p>
                      <a:pPr marR="237490" algn="l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Y2(delta selection-presentation)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0.47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3056</a:t>
                      </a: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tc>
                  <a:txBody>
                    <a:bodyPr/>
                    <a:lstStyle/>
                    <a:p>
                      <a:pPr marL="237490" algn="ctr">
                        <a:spcAft>
                          <a:spcPts val="0"/>
                        </a:spcAft>
                      </a:pPr>
                      <a:r>
                        <a:rPr lang="en-US" sz="1600" b="1" i="0" dirty="0">
                          <a:effectLst/>
                        </a:rPr>
                        <a:t>0.429</a:t>
                      </a:r>
                      <a:endParaRPr lang="en-US" sz="1600" b="1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81202" marB="81202"/>
                </a:tc>
                <a:extLst>
                  <a:ext uri="{0D108BD9-81ED-4DB2-BD59-A6C34878D82A}">
                    <a16:rowId xmlns:a16="http://schemas.microsoft.com/office/drawing/2014/main" val="155047607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F7558F74-F5E0-4899-9BB4-F57437BA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364436"/>
            <a:ext cx="10353675" cy="702365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The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fitted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model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23D75-AD2D-40BE-B34A-4735AB51C588}"/>
              </a:ext>
            </a:extLst>
          </p:cNvPr>
          <p:cNvSpPr txBox="1"/>
          <p:nvPr/>
        </p:nvSpPr>
        <p:spPr>
          <a:xfrm>
            <a:off x="556591" y="4253948"/>
            <a:ext cx="7898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remind</a:t>
            </a:r>
            <a:r>
              <a:rPr lang="fr-FR" dirty="0"/>
              <a:t> in the first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comparison</a:t>
            </a:r>
            <a:r>
              <a:rPr lang="fr-FR" dirty="0"/>
              <a:t>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best R2-test = 0.385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As </a:t>
            </a:r>
            <a:r>
              <a:rPr lang="fr-FR" dirty="0" err="1"/>
              <a:t>expected</a:t>
            </a:r>
            <a:r>
              <a:rPr lang="fr-FR" dirty="0"/>
              <a:t>, I </a:t>
            </a:r>
            <a:r>
              <a:rPr lang="fr-FR" dirty="0" err="1"/>
              <a:t>got</a:t>
            </a:r>
            <a:r>
              <a:rPr lang="fr-FR" dirty="0"/>
              <a:t> a high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iterations</a:t>
            </a:r>
            <a:r>
              <a:rPr lang="fr-FR" dirty="0"/>
              <a:t> (&gt; 13K for Y1).</a:t>
            </a:r>
          </a:p>
        </p:txBody>
      </p:sp>
    </p:spTree>
    <p:extLst>
      <p:ext uri="{BB962C8B-B14F-4D97-AF65-F5344CB8AC3E}">
        <p14:creationId xmlns:p14="http://schemas.microsoft.com/office/powerpoint/2010/main" val="558553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C9A966-5E18-4EE0-8B66-EDBED2F2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4" y="556590"/>
            <a:ext cx="2146851" cy="795132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Leaderboard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187C6-9EEE-41EE-8A73-2C30579A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436" y="266700"/>
            <a:ext cx="8096250" cy="632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71F03-46AA-4A0E-91C6-BF15274DD268}"/>
              </a:ext>
            </a:extLst>
          </p:cNvPr>
          <p:cNvSpPr txBox="1"/>
          <p:nvPr/>
        </p:nvSpPr>
        <p:spPr>
          <a:xfrm>
            <a:off x="141356" y="3429000"/>
            <a:ext cx="357008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Screenshot </a:t>
            </a:r>
            <a:r>
              <a:rPr lang="fr-FR" dirty="0" err="1"/>
              <a:t>taken</a:t>
            </a:r>
            <a:r>
              <a:rPr lang="fr-FR" dirty="0"/>
              <a:t> at Oct-18-2020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200 contestants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Since June 10,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R2=0.3078 is far from 1.0 </a:t>
            </a:r>
          </a:p>
        </p:txBody>
      </p:sp>
      <p:pic>
        <p:nvPicPr>
          <p:cNvPr id="10" name="Graphic 9" descr="Trophy">
            <a:extLst>
              <a:ext uri="{FF2B5EF4-FFF2-40B4-BE49-F238E27FC236}">
                <a16:creationId xmlns:a16="http://schemas.microsoft.com/office/drawing/2014/main" id="{D6BFEB8D-E44F-4280-BC5E-CD8C68EB6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539" y="17128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16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2489E-36F5-4BF2-8785-F3F288AF7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50" y="1326446"/>
            <a:ext cx="6107185" cy="1056027"/>
          </a:xfrm>
        </p:spPr>
        <p:txBody>
          <a:bodyPr/>
          <a:lstStyle/>
          <a:p>
            <a:r>
              <a:rPr lang="fr-FR" dirty="0"/>
              <a:t>Are </a:t>
            </a:r>
            <a:r>
              <a:rPr lang="fr-FR" dirty="0" err="1"/>
              <a:t>predictions</a:t>
            </a:r>
            <a:r>
              <a:rPr lang="fr-FR" dirty="0"/>
              <a:t> </a:t>
            </a:r>
            <a:r>
              <a:rPr lang="fr-FR" dirty="0" err="1"/>
              <a:t>underestimated</a:t>
            </a:r>
            <a:r>
              <a:rPr lang="fr-FR" dirty="0"/>
              <a:t>?</a:t>
            </a:r>
          </a:p>
          <a:p>
            <a:pPr lvl="1"/>
            <a:r>
              <a:rPr lang="en-US" dirty="0"/>
              <a:t>No, the model tends to over-estimate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A62A51-2DE1-4F4C-8061-99E57E83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26441"/>
            <a:ext cx="10353675" cy="640360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Analyzing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the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residuals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33D59-FEE3-4C39-979D-D6EA065EF5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4304" y="1326445"/>
            <a:ext cx="5075783" cy="4604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55626-F050-40EA-9450-AD1D9E0B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" y="2399251"/>
            <a:ext cx="8703835" cy="30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780622-791D-4C44-B5E2-6697231D2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570" y="1571625"/>
                <a:ext cx="6955078" cy="1857375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/>
                  <a:t>R2 can </a:t>
                </a:r>
                <a:r>
                  <a:rPr lang="fr-FR" sz="2000" dirty="0" err="1"/>
                  <a:t>be</a:t>
                </a:r>
                <a:r>
                  <a:rPr lang="fr-FR" sz="2000" dirty="0"/>
                  <a:t> </a:t>
                </a:r>
                <a:r>
                  <a:rPr lang="fr-FR" sz="2000" dirty="0" err="1"/>
                  <a:t>decomposed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individually</a:t>
                </a:r>
                <a:r>
                  <a:rPr lang="fr-FR" sz="2000" dirty="0"/>
                  <a:t> in the test </a:t>
                </a:r>
                <a:r>
                  <a:rPr lang="fr-FR" sz="2000" dirty="0" err="1"/>
                  <a:t>dataset</a:t>
                </a:r>
                <a:br>
                  <a:rPr lang="fr-FR" sz="20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effectLst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effectLst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effectLst/>
                      </a:rPr>
                      <m:t>=1−</m:t>
                    </m:r>
                    <m:f>
                      <m:fPr>
                        <m:ctrlPr>
                          <a:rPr lang="en-US" sz="2000" i="1">
                            <a:effectLst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</a:rPr>
                          <m:t>𝑈𝑛𝑒𝑥𝑝𝑙𝑎𝑖𝑛𝑒𝑑</m:t>
                        </m:r>
                        <m:r>
                          <a:rPr lang="en-US" sz="2000" i="1">
                            <a:effectLst/>
                          </a:rPr>
                          <m:t> </m:t>
                        </m:r>
                        <m:r>
                          <a:rPr lang="en-US" sz="2000" i="1">
                            <a:effectLst/>
                          </a:rPr>
                          <m:t>𝑣𝑎𝑟𝑖𝑎𝑛𝑐𝑒</m:t>
                        </m:r>
                      </m:num>
                      <m:den>
                        <m:r>
                          <a:rPr lang="en-US" sz="2000" i="1">
                            <a:effectLst/>
                          </a:rPr>
                          <m:t>𝑇𝑜𝑡𝑎𝑙</m:t>
                        </m:r>
                        <m:r>
                          <a:rPr lang="en-US" sz="2000" i="1">
                            <a:effectLst/>
                          </a:rPr>
                          <m:t> </m:t>
                        </m:r>
                        <m:r>
                          <a:rPr lang="en-US" sz="2000" i="1">
                            <a:effectLst/>
                          </a:rPr>
                          <m:t>𝑣𝑎𝑟𝑖𝑎𝑛𝑐𝑒</m:t>
                        </m:r>
                      </m:den>
                    </m:f>
                  </m:oMath>
                </a14:m>
                <a:r>
                  <a:rPr lang="en-US" sz="2000" dirty="0">
                    <a:effectLst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</a:rPr>
                      <m:t>1−</m:t>
                    </m:r>
                    <m:f>
                      <m:fPr>
                        <m:ctrlPr>
                          <a:rPr lang="en-US" sz="2000" i="1">
                            <a:effectLst/>
                          </a:rPr>
                        </m:ctrlPr>
                      </m:fPr>
                      <m:num>
                        <m:r>
                          <a:rPr lang="en-US" sz="2000" i="1">
                            <a:effectLst/>
                          </a:rPr>
                          <m:t>∑</m:t>
                        </m:r>
                        <m:sSup>
                          <m:sSupPr>
                            <m:ctrlPr>
                              <a:rPr lang="en-US" sz="2000" i="1">
                                <a:effectLst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effectLst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effectLst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effectLst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000" i="1">
                                    <a:effectLst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i="1">
                                <a:effectLst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effectLst/>
                          </a:rPr>
                          <m:t>∑</m:t>
                        </m:r>
                        <m:sSup>
                          <m:sSupPr>
                            <m:ctrlPr>
                              <a:rPr lang="en-US" sz="2000" i="1">
                                <a:effectLst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>
                                    <a:effectLst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effectLst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effectLst/>
                                  </a:rPr>
                                  <m:t>−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i="1">
                                        <a:effectLst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effectLst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2000" i="1">
                                <a:effectLst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fr-FR" sz="2000" dirty="0"/>
                  <a:t> =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fr-F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</m:den>
                    </m:f>
                    <m:r>
                      <a:rPr lang="fr-F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Sup>
                      <m:sSubSupPr>
                        <m:ctrlP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fr-FR" sz="2000" dirty="0"/>
              </a:p>
              <a:p>
                <a:r>
                  <a:rPr lang="en-US" sz="2000" dirty="0"/>
                  <a:t>Deduce how the population contributes to R2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780622-791D-4C44-B5E2-6697231D2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570" y="1571625"/>
                <a:ext cx="6955078" cy="185737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7F41C9E6-D2C3-4D17-9576-9F853C1C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816528"/>
          </a:xfrm>
        </p:spPr>
        <p:txBody>
          <a:bodyPr>
            <a:normAutofit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Analyzing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R2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82CAB4-CF44-42C4-AD62-77104EB19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075263"/>
            <a:ext cx="8403541" cy="3489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76006B-DFCC-430B-9D33-AE820C23CEB6}"/>
              </a:ext>
            </a:extLst>
          </p:cNvPr>
          <p:cNvSpPr txBox="1"/>
          <p:nvPr/>
        </p:nvSpPr>
        <p:spPr>
          <a:xfrm>
            <a:off x="9412447" y="3075263"/>
            <a:ext cx="2575420" cy="156966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If </a:t>
            </a:r>
            <a:r>
              <a:rPr lang="fr-FR" sz="1600" dirty="0" err="1"/>
              <a:t>we</a:t>
            </a:r>
            <a:r>
              <a:rPr lang="fr-FR" sz="1600" dirty="0"/>
              <a:t> </a:t>
            </a:r>
            <a:r>
              <a:rPr lang="fr-FR" sz="1600" dirty="0" err="1"/>
              <a:t>only</a:t>
            </a:r>
            <a:r>
              <a:rPr lang="fr-FR" sz="1600" dirty="0"/>
              <a:t> </a:t>
            </a:r>
            <a:r>
              <a:rPr lang="fr-FR" sz="1600" dirty="0" err="1"/>
              <a:t>considered</a:t>
            </a:r>
            <a:r>
              <a:rPr lang="fr-FR" sz="1600" dirty="0"/>
              <a:t> the population </a:t>
            </a:r>
            <a:r>
              <a:rPr lang="fr-FR" sz="1600" dirty="0" err="1"/>
              <a:t>which</a:t>
            </a:r>
            <a:r>
              <a:rPr lang="fr-FR" sz="1600" dirty="0"/>
              <a:t> </a:t>
            </a:r>
            <a:r>
              <a:rPr lang="fr-FR" sz="1600" dirty="0" err="1"/>
              <a:t>residuals</a:t>
            </a:r>
            <a:r>
              <a:rPr lang="fr-FR" sz="1600" dirty="0"/>
              <a:t> &lt; 2 minutes,</a:t>
            </a:r>
          </a:p>
          <a:p>
            <a:r>
              <a:rPr lang="en-US" sz="1600" dirty="0"/>
              <a:t>that represents 83 % of the total population,</a:t>
            </a:r>
          </a:p>
          <a:p>
            <a:r>
              <a:rPr lang="fr-FR" sz="1600" dirty="0"/>
              <a:t>R2 = 0.86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D46AC0-CF54-4A3F-AB01-32093D691967}"/>
              </a:ext>
            </a:extLst>
          </p:cNvPr>
          <p:cNvCxnSpPr>
            <a:cxnSpLocks/>
          </p:cNvCxnSpPr>
          <p:nvPr/>
        </p:nvCxnSpPr>
        <p:spPr>
          <a:xfrm flipH="1" flipV="1">
            <a:off x="3689533" y="4232944"/>
            <a:ext cx="5722914" cy="2143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2AC4C3-F0FE-4EE3-9B56-7BB691771024}"/>
              </a:ext>
            </a:extLst>
          </p:cNvPr>
          <p:cNvSpPr txBox="1"/>
          <p:nvPr/>
        </p:nvSpPr>
        <p:spPr>
          <a:xfrm>
            <a:off x="9472830" y="4994726"/>
            <a:ext cx="2575420" cy="1077218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err="1"/>
              <a:t>Only</a:t>
            </a:r>
            <a:r>
              <a:rPr lang="fr-FR" sz="1600" dirty="0"/>
              <a:t> a </a:t>
            </a:r>
            <a:r>
              <a:rPr lang="fr-FR" sz="1600" dirty="0" err="1"/>
              <a:t>litttle</a:t>
            </a:r>
            <a:r>
              <a:rPr lang="fr-FR" sz="1600" dirty="0"/>
              <a:t> portion of </a:t>
            </a:r>
            <a:r>
              <a:rPr lang="fr-FR" sz="1600" dirty="0" err="1"/>
              <a:t>individuals</a:t>
            </a:r>
            <a:r>
              <a:rPr lang="fr-FR" sz="1600" dirty="0"/>
              <a:t> (&lt;=14%) are </a:t>
            </a:r>
            <a:r>
              <a:rPr lang="fr-FR" sz="1600" dirty="0" err="1"/>
              <a:t>responsible</a:t>
            </a:r>
            <a:r>
              <a:rPr lang="fr-FR" sz="1600" dirty="0"/>
              <a:t> of 50% drop in R2.</a:t>
            </a:r>
          </a:p>
        </p:txBody>
      </p:sp>
    </p:spTree>
    <p:extLst>
      <p:ext uri="{BB962C8B-B14F-4D97-AF65-F5344CB8AC3E}">
        <p14:creationId xmlns:p14="http://schemas.microsoft.com/office/powerpoint/2010/main" val="112774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B94FA0-8D85-4751-BFE8-97F21FB83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410374"/>
            <a:ext cx="10353675" cy="732639"/>
          </a:xfrm>
        </p:spPr>
        <p:txBody>
          <a:bodyPr>
            <a:normAutofit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Examples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of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outliers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4649E0D-0CCF-415B-8E9C-1F6DCA405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1788" y="1615055"/>
            <a:ext cx="6768424" cy="4819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D54207-D679-4238-A232-6386CB69C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53" y="1602265"/>
            <a:ext cx="7296278" cy="484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1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67A86-B228-44CF-8DE6-EBB7E2721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738" y="1606667"/>
            <a:ext cx="5528950" cy="724250"/>
          </a:xfrm>
        </p:spPr>
        <p:txBody>
          <a:bodyPr>
            <a:normAutofit fontScale="77500" lnSpcReduction="20000"/>
          </a:bodyPr>
          <a:lstStyle/>
          <a:p>
            <a:r>
              <a:rPr lang="fr-FR" sz="2000" dirty="0" err="1"/>
              <a:t>Outliets</a:t>
            </a:r>
            <a:r>
              <a:rPr lang="fr-FR" sz="2000" dirty="0"/>
              <a:t> = </a:t>
            </a:r>
            <a:r>
              <a:rPr lang="fr-FR" sz="2000" dirty="0" err="1"/>
              <a:t>examples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residuals</a:t>
            </a:r>
            <a:r>
              <a:rPr lang="fr-FR" sz="2000" dirty="0"/>
              <a:t> &gt; 3 x std(</a:t>
            </a:r>
            <a:r>
              <a:rPr lang="fr-FR" sz="2000" dirty="0" err="1"/>
              <a:t>residuals</a:t>
            </a:r>
            <a:r>
              <a:rPr lang="fr-FR" sz="2000" dirty="0"/>
              <a:t>)</a:t>
            </a:r>
          </a:p>
          <a:p>
            <a:r>
              <a:rPr lang="en-US" dirty="0"/>
              <a:t>Distribution by month of year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311661-D882-45A8-9C49-F3EA68B4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342551"/>
            <a:ext cx="10353675" cy="724250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Outliers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distribution</a:t>
            </a:r>
            <a:b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</a:br>
            <a:r>
              <a:rPr lang="fr-FR" sz="2000" dirty="0">
                <a:latin typeface="72 Black" panose="020B0A04030603020204" pitchFamily="34" charset="0"/>
                <a:cs typeface="72 Black" panose="020B0A04030603020204" pitchFamily="34" charset="0"/>
              </a:rPr>
              <a:t>time vs location</a:t>
            </a:r>
            <a:endParaRPr lang="en-US" sz="2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C5580-287C-40BD-9EB6-0C85ED72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6" y="2406820"/>
            <a:ext cx="3290857" cy="2366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6B467-7A17-4662-9D0B-D8FE3794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17" y="1579423"/>
            <a:ext cx="4946096" cy="4954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92BB66-D4B1-45C2-A687-6015E28C9E0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89153" y="3632434"/>
            <a:ext cx="3290856" cy="290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7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3CB2-024E-4142-AA15-62FED5AC2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512" y="1657000"/>
            <a:ext cx="7122859" cy="1539205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Use K-</a:t>
            </a:r>
            <a:r>
              <a:rPr lang="fr-FR" dirty="0" err="1"/>
              <a:t>mean</a:t>
            </a:r>
            <a:r>
              <a:rPr lang="fr-FR" dirty="0"/>
              <a:t> to </a:t>
            </a:r>
            <a:r>
              <a:rPr lang="fr-FR" dirty="0" err="1"/>
              <a:t>find</a:t>
            </a:r>
            <a:r>
              <a:rPr lang="fr-FR" dirty="0"/>
              <a:t> 2 clusters in the </a:t>
            </a:r>
            <a:r>
              <a:rPr lang="fr-FR" dirty="0" err="1"/>
              <a:t>dataset</a:t>
            </a:r>
            <a:r>
              <a:rPr lang="fr-FR" dirty="0"/>
              <a:t>,</a:t>
            </a:r>
          </a:p>
          <a:p>
            <a:r>
              <a:rPr lang="fr-FR" dirty="0" err="1"/>
              <a:t>See</a:t>
            </a:r>
            <a:r>
              <a:rPr lang="fr-FR" dirty="0"/>
              <a:t> if the </a:t>
            </a:r>
            <a:r>
              <a:rPr lang="fr-FR" dirty="0" err="1"/>
              <a:t>outliers</a:t>
            </a:r>
            <a:r>
              <a:rPr lang="fr-FR" dirty="0"/>
              <a:t> are </a:t>
            </a:r>
            <a:r>
              <a:rPr lang="fr-FR" dirty="0" err="1"/>
              <a:t>uniformly</a:t>
            </a:r>
            <a:r>
              <a:rPr lang="fr-FR" dirty="0"/>
              <a:t> </a:t>
            </a:r>
            <a:r>
              <a:rPr lang="fr-FR" dirty="0" err="1"/>
              <a:t>distanciated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2 </a:t>
            </a:r>
            <a:r>
              <a:rPr lang="fr-FR" dirty="0" err="1"/>
              <a:t>centroids</a:t>
            </a:r>
            <a:r>
              <a:rPr lang="fr-FR" dirty="0"/>
              <a:t>,</a:t>
            </a:r>
          </a:p>
          <a:p>
            <a:pPr marL="36900" indent="0">
              <a:buNone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the </a:t>
            </a:r>
            <a:r>
              <a:rPr lang="fr-FR" dirty="0" err="1"/>
              <a:t>red</a:t>
            </a:r>
            <a:r>
              <a:rPr lang="fr-FR" dirty="0"/>
              <a:t> points are </a:t>
            </a:r>
            <a:r>
              <a:rPr lang="fr-FR" dirty="0" err="1"/>
              <a:t>outliers</a:t>
            </a:r>
            <a:r>
              <a:rPr lang="fr-FR" dirty="0"/>
              <a:t>, </a:t>
            </a:r>
          </a:p>
          <a:p>
            <a:pPr marL="36900" indent="0">
              <a:buNone/>
            </a:pPr>
            <a:r>
              <a:rPr lang="fr-FR" dirty="0"/>
              <a:t>I </a:t>
            </a:r>
            <a:r>
              <a:rPr lang="fr-FR" dirty="0" err="1"/>
              <a:t>want</a:t>
            </a:r>
            <a:r>
              <a:rPr lang="fr-FR" dirty="0"/>
              <a:t> if the </a:t>
            </a:r>
            <a:r>
              <a:rPr lang="fr-FR" dirty="0" err="1"/>
              <a:t>outliers</a:t>
            </a:r>
            <a:r>
              <a:rPr lang="fr-FR" dirty="0"/>
              <a:t> are </a:t>
            </a:r>
            <a:r>
              <a:rPr lang="fr-FR" dirty="0" err="1"/>
              <a:t>generally</a:t>
            </a:r>
            <a:r>
              <a:rPr lang="fr-FR" dirty="0"/>
              <a:t> </a:t>
            </a:r>
            <a:r>
              <a:rPr lang="fr-FR" dirty="0" err="1"/>
              <a:t>closer</a:t>
            </a:r>
            <a:r>
              <a:rPr lang="fr-FR" dirty="0"/>
              <a:t> to one cluster.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CC801F-C354-480D-9311-F9AC775F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320530"/>
            <a:ext cx="10353675" cy="925585"/>
          </a:xfrm>
        </p:spPr>
        <p:txBody>
          <a:bodyPr>
            <a:normAutofit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Are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Outliers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disguisable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?</a:t>
            </a:r>
            <a:endParaRPr lang="en-US" sz="2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7919F-96D3-40F6-AEE3-350825B3B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59" y="3429000"/>
            <a:ext cx="4791075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4BFA2-30EF-4327-87F7-C1D3C830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756" y="3318020"/>
            <a:ext cx="66865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1AF77-A66F-4885-A43D-DDB5ADC3C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3720" y="1076085"/>
                <a:ext cx="10353762" cy="249919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fr-FR" dirty="0"/>
                  <a:t>So far, </a:t>
                </a:r>
                <a:r>
                  <a:rPr lang="fr-FR" dirty="0" err="1"/>
                  <a:t>pointwise</a:t>
                </a:r>
                <a:r>
                  <a:rPr lang="fr-FR" dirty="0"/>
                  <a:t> </a:t>
                </a:r>
                <a:r>
                  <a:rPr lang="fr-FR" dirty="0" err="1"/>
                  <a:t>estimated</a:t>
                </a:r>
                <a:r>
                  <a:rPr lang="fr-FR" dirty="0"/>
                  <a:t> model: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 err="1">
                    <a:solidFill>
                      <a:srgbClr val="FFFF00"/>
                    </a:solidFill>
                  </a:rPr>
                  <a:t>Frequentist</a:t>
                </a:r>
                <a:r>
                  <a:rPr lang="fr-FR" dirty="0"/>
                  <a:t> </a:t>
                </a:r>
                <a:r>
                  <a:rPr lang="fr-FR" dirty="0" err="1"/>
                  <a:t>approach</a:t>
                </a:r>
                <a:r>
                  <a:rPr lang="fr-FR" dirty="0"/>
                  <a:t>: </a:t>
                </a:r>
                <a:r>
                  <a:rPr lang="fr-FR" dirty="0" err="1"/>
                  <a:t>only</a:t>
                </a:r>
                <a:r>
                  <a:rPr lang="fr-FR" dirty="0"/>
                  <a:t> care about expectation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No notion about </a:t>
                </a:r>
                <a:r>
                  <a:rPr lang="fr-FR" dirty="0" err="1"/>
                  <a:t>probability</a:t>
                </a:r>
                <a:r>
                  <a:rPr lang="fr-FR" dirty="0"/>
                  <a:t>, i.e. </a:t>
                </a:r>
                <a:r>
                  <a:rPr lang="fr-FR" dirty="0" err="1"/>
                  <a:t>uncertainty</a:t>
                </a:r>
                <a:endParaRPr lang="fr-FR" dirty="0"/>
              </a:p>
              <a:p>
                <a:pPr lvl="1"/>
                <a:r>
                  <a:rPr lang="fr-FR" dirty="0"/>
                  <a:t>One can </a:t>
                </a:r>
                <a:r>
                  <a:rPr lang="fr-FR" dirty="0" err="1"/>
                  <a:t>estimate</a:t>
                </a:r>
                <a:r>
                  <a:rPr lang="fr-FR" dirty="0"/>
                  <a:t> the </a:t>
                </a:r>
                <a:r>
                  <a:rPr lang="fr-FR" dirty="0" err="1"/>
                  <a:t>upper</a:t>
                </a:r>
                <a:r>
                  <a:rPr lang="fr-FR" dirty="0"/>
                  <a:t>/</a:t>
                </a:r>
                <a:r>
                  <a:rPr lang="fr-FR" dirty="0" err="1"/>
                  <a:t>lower</a:t>
                </a:r>
                <a:r>
                  <a:rPr lang="fr-FR" dirty="0"/>
                  <a:t> </a:t>
                </a:r>
                <a:r>
                  <a:rPr lang="fr-FR" dirty="0" err="1"/>
                  <a:t>limit</a:t>
                </a:r>
                <a:r>
                  <a:rPr lang="fr-FR" dirty="0"/>
                  <a:t> of confident </a:t>
                </a:r>
                <a:r>
                  <a:rPr lang="fr-FR" dirty="0" err="1"/>
                  <a:t>interval</a:t>
                </a:r>
                <a:r>
                  <a:rPr lang="fr-FR" dirty="0"/>
                  <a:t> (quantile-</a:t>
                </a:r>
                <a:r>
                  <a:rPr lang="fr-FR" dirty="0" err="1"/>
                  <a:t>loss</a:t>
                </a:r>
                <a:r>
                  <a:rPr lang="fr-FR" dirty="0"/>
                  <a:t>)</a:t>
                </a:r>
              </a:p>
              <a:p>
                <a:pPr lvl="1"/>
                <a:r>
                  <a:rPr lang="fr-FR" dirty="0"/>
                  <a:t>But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still</a:t>
                </a:r>
                <a:r>
                  <a:rPr lang="fr-FR" dirty="0"/>
                  <a:t> a </a:t>
                </a:r>
                <a:r>
                  <a:rPr lang="fr-FR" dirty="0" err="1"/>
                  <a:t>pointwise</a:t>
                </a:r>
                <a:r>
                  <a:rPr lang="fr-FR" dirty="0"/>
                  <a:t> estimation.</a:t>
                </a:r>
                <a:br>
                  <a:rPr lang="fr-FR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61AF77-A66F-4885-A43D-DDB5ADC3C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720" y="1076085"/>
                <a:ext cx="10353762" cy="249919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D29137A-51DB-4B62-B86F-8CA8B1123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318052"/>
            <a:ext cx="10353675" cy="866862"/>
          </a:xfrm>
        </p:spPr>
        <p:txBody>
          <a:bodyPr>
            <a:normAutofit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Frequentist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approach</a:t>
            </a:r>
            <a:endParaRPr lang="en-US" sz="2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1374A-7F92-4124-8A5A-558668CAF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3250853"/>
            <a:ext cx="9288606" cy="33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70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E8FBB-E513-42E9-A77B-8C72FCAC26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5011" y="1013791"/>
                <a:ext cx="10353762" cy="516834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Bayesian model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provide</a:t>
                </a:r>
                <a:r>
                  <a:rPr lang="fr-FR" dirty="0"/>
                  <a:t>  the notion of </a:t>
                </a:r>
                <a:r>
                  <a:rPr lang="fr-FR" dirty="0" err="1"/>
                  <a:t>probability</a:t>
                </a:r>
                <a:r>
                  <a:rPr lang="fr-F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effectLst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</a:rPr>
                          <m:t>𝜃</m:t>
                        </m:r>
                        <m:r>
                          <a:rPr lang="en-US" i="1">
                            <a:effectLst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effectLst/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i="1">
                        <a:effectLst/>
                      </a:rPr>
                      <m:t>)</m:t>
                    </m:r>
                  </m:oMath>
                </a14:m>
                <a:r>
                  <a:rPr lang="en-US" dirty="0">
                    <a:effectLst/>
                  </a:rPr>
                  <a:t> = how the parameters of the model should be distributed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dirty="0"/>
                  <a:t>= how the predicted value should be distributed</a:t>
                </a:r>
              </a:p>
              <a:p>
                <a:r>
                  <a:rPr lang="en-US" dirty="0"/>
                  <a:t>It takes into account the priors 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lit/>
                      </m:rP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</a:t>
                </a:r>
                <a:r>
                  <a:rPr lang="en-US" dirty="0" err="1"/>
                  <a:t>ie</a:t>
                </a:r>
                <a:r>
                  <a:rPr lang="en-US" dirty="0"/>
                  <a:t> our belief about the parameters by the </a:t>
                </a:r>
                <a:r>
                  <a:rPr lang="en-US" dirty="0" err="1"/>
                  <a:t>bayes</a:t>
                </a:r>
                <a:r>
                  <a:rPr lang="en-US" dirty="0"/>
                  <a:t> rule: 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</a:rPr>
                        <m:t>𝑃𝑜𝑠𝑡𝑒𝑟𝑖𝑜𝑟</m:t>
                      </m:r>
                      <m:r>
                        <a:rPr lang="en-US" i="1">
                          <a:effectLst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</a:rPr>
                          </m:ctrlPr>
                        </m:fPr>
                        <m:num>
                          <m:r>
                            <a:rPr lang="en-US" i="1">
                              <a:effectLst/>
                            </a:rPr>
                            <m:t>𝐿𝑖𝑘𝑒𝑙𝑖h𝑜𝑜𝑑</m:t>
                          </m:r>
                          <m:r>
                            <a:rPr lang="en-US" i="1">
                              <a:effectLst/>
                            </a:rPr>
                            <m:t>∗</m:t>
                          </m:r>
                          <m:r>
                            <a:rPr lang="en-US" i="1">
                              <a:effectLst/>
                            </a:rPr>
                            <m:t>𝑃𝑟𝑖𝑜𝑟</m:t>
                          </m:r>
                        </m:num>
                        <m:den>
                          <m:r>
                            <a:rPr lang="en-US" i="1">
                              <a:effectLst/>
                            </a:rPr>
                            <m:t>𝑀𝑎𝑟𝑔𝑖𝑛𝑎𝑙</m:t>
                          </m:r>
                          <m:r>
                            <a:rPr lang="en-US" i="1">
                              <a:effectLst/>
                            </a:rPr>
                            <m:t> </m:t>
                          </m:r>
                          <m:r>
                            <a:rPr lang="en-US" i="1">
                              <a:effectLst/>
                            </a:rPr>
                            <m:t>𝐿𝑖𝑘𝑒𝑙𝑖h𝑜𝑜𝑑</m:t>
                          </m:r>
                        </m:den>
                      </m:f>
                    </m:oMath>
                  </m:oMathPara>
                </a14:m>
                <a:endParaRPr lang="en-US" dirty="0">
                  <a:effectLst/>
                </a:endParaRPr>
              </a:p>
              <a:p>
                <a:r>
                  <a:rPr lang="en-US" dirty="0"/>
                  <a:t>“</a:t>
                </a:r>
                <a:r>
                  <a:rPr lang="en-US" b="1" dirty="0"/>
                  <a:t>Markov Chain Monte Carlo</a:t>
                </a:r>
                <a:r>
                  <a:rPr lang="en-US" dirty="0"/>
                  <a:t>” provides a easy way to create Bayesian model by sampling</a:t>
                </a:r>
              </a:p>
              <a:p>
                <a:r>
                  <a:rPr lang="en-US" dirty="0"/>
                  <a:t>Rapid rise of interest in a new paradigm called </a:t>
                </a:r>
                <a:r>
                  <a:rPr lang="en-US" u="sng" dirty="0">
                    <a:effectLst/>
                    <a:hlinkClick r:id="rId2"/>
                  </a:rPr>
                  <a:t>probabilistic programming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b="1" dirty="0">
                    <a:hlinkClick r:id="rId3"/>
                  </a:rPr>
                  <a:t>PyMC3</a:t>
                </a:r>
                <a:r>
                  <a:rPr lang="en-US" dirty="0"/>
                  <a:t> in python</a:t>
                </a:r>
              </a:p>
              <a:p>
                <a:pPr lvl="1"/>
                <a:r>
                  <a:rPr lang="en-US" b="1" dirty="0">
                    <a:hlinkClick r:id="rId4"/>
                  </a:rPr>
                  <a:t>Tensorflow probability</a:t>
                </a:r>
                <a:r>
                  <a:rPr lang="en-US" b="1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7E8FBB-E513-42E9-A77B-8C72FCAC2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5011" y="1013791"/>
                <a:ext cx="10353762" cy="516834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A31DC89B-66DC-4997-949F-38FC1662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86140"/>
            <a:ext cx="10353675" cy="927652"/>
          </a:xfrm>
        </p:spPr>
        <p:txBody>
          <a:bodyPr>
            <a:normAutofit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Bayesian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Model</a:t>
            </a:r>
            <a:endParaRPr lang="en-US" sz="2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79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9CBC-DCEC-43FC-A9F5-F5816DA24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24250"/>
          </a:xfrm>
        </p:spPr>
        <p:txBody>
          <a:bodyPr/>
          <a:lstStyle/>
          <a:p>
            <a:r>
              <a:rPr lang="fr-FR" dirty="0" err="1"/>
              <a:t>Simplified</a:t>
            </a:r>
            <a:r>
              <a:rPr lang="fr-FR" dirty="0"/>
              <a:t> model </a:t>
            </a:r>
            <a:r>
              <a:rPr lang="fr-FR" dirty="0" err="1"/>
              <a:t>with</a:t>
            </a:r>
            <a:r>
              <a:rPr lang="fr-FR" dirty="0"/>
              <a:t> PyMC3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90DC9-B520-473C-A6D0-9E910C496C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effectLst/>
                  </a:rPr>
                  <a:t>PyMC3 is still expensive in computation. </a:t>
                </a:r>
              </a:p>
              <a:p>
                <a:r>
                  <a:rPr lang="en-US" dirty="0">
                    <a:effectLst/>
                  </a:rPr>
                  <a:t>To make experimentation easy, rather than using the original explanatory variables, I replace them by the prediction given by the </a:t>
                </a:r>
                <a:r>
                  <a:rPr lang="en-US" dirty="0" err="1">
                    <a:effectLst/>
                  </a:rPr>
                  <a:t>Caboost</a:t>
                </a:r>
                <a:r>
                  <a:rPr lang="en-US" dirty="0">
                    <a:effectLst/>
                  </a:rPr>
                  <a:t> model: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effectLst/>
                          </a:rPr>
                        </m:ctrlPr>
                      </m:accPr>
                      <m:e>
                        <m:r>
                          <a:rPr lang="en-US" i="1">
                            <a:effectLst/>
                          </a:rPr>
                          <m:t>𝑦</m:t>
                        </m:r>
                        <m:r>
                          <a:rPr lang="en-US" i="1">
                            <a:effectLst/>
                          </a:rPr>
                          <m:t> </m:t>
                        </m:r>
                      </m:e>
                    </m:acc>
                    <m:r>
                      <a:rPr lang="en-US" i="1">
                        <a:effectLst/>
                      </a:rPr>
                      <m:t>=</m:t>
                    </m:r>
                    <m:r>
                      <a:rPr lang="en-US" b="1" i="1">
                        <a:effectLst/>
                      </a:rPr>
                      <m:t>𝒇</m:t>
                    </m:r>
                    <m:d>
                      <m:dPr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r>
                          <a:rPr lang="en-US" b="1" i="1">
                            <a:effectLst/>
                          </a:rPr>
                          <m:t>𝒈</m:t>
                        </m:r>
                        <m:d>
                          <m:dPr>
                            <m:ctrlPr>
                              <a:rPr lang="en-US" i="1">
                                <a:effectLst/>
                              </a:rPr>
                            </m:ctrlPr>
                          </m:dPr>
                          <m:e>
                            <m:r>
                              <a:rPr lang="en-US" i="1">
                                <a:effectLst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US" i="1">
                        <a:effectLst/>
                      </a:rPr>
                      <m:t> </m:t>
                    </m:r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effectLst/>
                      </a:rPr>
                      <m:t>𝑤h𝑒𝑟𝑒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b="1" i="1">
                        <a:effectLst/>
                      </a:rPr>
                      <m:t>𝒈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𝑖𝑠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𝑡h𝑒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𝐶𝑎𝑡𝑏𝑜𝑜𝑠𝑡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𝑚𝑜𝑑𝑒𝑙</m:t>
                    </m:r>
                    <m:r>
                      <a:rPr lang="en-US" i="1">
                        <a:effectLst/>
                      </a:rPr>
                      <m:t>. </m:t>
                    </m:r>
                    <m:r>
                      <a:rPr lang="en-US" b="1" i="1">
                        <a:effectLst/>
                      </a:rPr>
                      <m:t>𝒇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𝑖𝑠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𝑡h𝑒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𝐵𝑎𝑦𝑒𝑠𝑖𝑎𝑛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𝑚𝑜𝑑𝑒𝑙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𝑤𝑒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𝑤𝑖𝑙𝑙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𝑐𝑟𝑒𝑎𝑡𝑒</m:t>
                    </m:r>
                    <m:r>
                      <a:rPr lang="en-US" i="1">
                        <a:effectLst/>
                      </a:rPr>
                      <m:t>.</m:t>
                    </m:r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effectLst/>
                          </a:rPr>
                        </m:ctrlPr>
                      </m:accPr>
                      <m:e>
                        <m:r>
                          <a:rPr lang="en-US" i="1">
                            <a:effectLst/>
                          </a:rPr>
                          <m:t>𝑦</m:t>
                        </m:r>
                      </m:e>
                    </m:acc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𝑒𝑠𝑡𝑖𝑚𝑎𝑡𝑖𝑜𝑛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i="1">
                        <a:effectLst/>
                      </a:rPr>
                      <m:t>𝑜𝑓</m:t>
                    </m:r>
                    <m:r>
                      <a:rPr lang="en-US" i="1">
                        <a:effectLst/>
                      </a:rPr>
                      <m:t> </m:t>
                    </m:r>
                    <m:r>
                      <a:rPr lang="en-US" b="1" i="1">
                        <a:effectLst/>
                      </a:rPr>
                      <m:t>𝒀</m:t>
                    </m:r>
                    <m:r>
                      <a:rPr lang="en-US" b="1" i="1">
                        <a:effectLst/>
                      </a:rPr>
                      <m:t>𝟏</m:t>
                    </m:r>
                    <m:r>
                      <a:rPr lang="en-US" i="1">
                        <a:effectLst/>
                      </a:rPr>
                      <m:t> (</m:t>
                    </m:r>
                    <m:r>
                      <m:rPr>
                        <m:nor/>
                      </m:rPr>
                      <a:rPr lang="en-US">
                        <a:effectLst/>
                      </a:rPr>
                      <m:t>Delta</m:t>
                    </m:r>
                    <m:r>
                      <m:rPr>
                        <m:nor/>
                      </m:rPr>
                      <a:rPr lang="en-US">
                        <a:effectLst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effectLst/>
                      </a:rPr>
                      <m:t>departure</m:t>
                    </m:r>
                    <m:r>
                      <m:rPr>
                        <m:nor/>
                      </m:rPr>
                      <a:rPr lang="en-US" i="1">
                        <a:effectLst/>
                      </a:rPr>
                      <m:t>−</m:t>
                    </m:r>
                    <m:r>
                      <m:rPr>
                        <m:nor/>
                      </m:rPr>
                      <a:rPr lang="en-US">
                        <a:effectLst/>
                      </a:rPr>
                      <m:t>presentation</m:t>
                    </m:r>
                    <m:r>
                      <a:rPr lang="en-US" i="1">
                        <a:effectLst/>
                      </a:rPr>
                      <m:t>)</m:t>
                    </m:r>
                  </m:oMath>
                </a14:m>
                <a:endParaRPr lang="en-US" dirty="0">
                  <a:effectLst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90DC9-B520-473C-A6D0-9E910C496C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933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AD5F-C96F-4C61-AE04-94AD1375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45560"/>
            <a:ext cx="10353762" cy="774357"/>
          </a:xfrm>
        </p:spPr>
        <p:txBody>
          <a:bodyPr/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Objective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Content Placeholder 4" descr="Ambulance">
            <a:extLst>
              <a:ext uri="{FF2B5EF4-FFF2-40B4-BE49-F238E27FC236}">
                <a16:creationId xmlns:a16="http://schemas.microsoft.com/office/drawing/2014/main" id="{CE68E773-1671-423E-BA49-B5D34A814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33" y="2475090"/>
            <a:ext cx="914400" cy="914400"/>
          </a:xfrm>
        </p:spPr>
      </p:pic>
      <p:pic>
        <p:nvPicPr>
          <p:cNvPr id="7" name="Graphic 6" descr="Firefighter">
            <a:extLst>
              <a:ext uri="{FF2B5EF4-FFF2-40B4-BE49-F238E27FC236}">
                <a16:creationId xmlns:a16="http://schemas.microsoft.com/office/drawing/2014/main" id="{7B48095C-6B0C-4FAA-83BD-70ADAB095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258" y="2408415"/>
            <a:ext cx="914400" cy="914400"/>
          </a:xfrm>
          <a:prstGeom prst="rect">
            <a:avLst/>
          </a:prstGeom>
        </p:spPr>
      </p:pic>
      <p:pic>
        <p:nvPicPr>
          <p:cNvPr id="9" name="Graphic 8" descr="Fire">
            <a:extLst>
              <a:ext uri="{FF2B5EF4-FFF2-40B4-BE49-F238E27FC236}">
                <a16:creationId xmlns:a16="http://schemas.microsoft.com/office/drawing/2014/main" id="{2ECABB07-4C12-4B79-85CF-54E86D86C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4763" y="2408415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F8CD4A-751C-46E6-991C-29B3405A9ED3}"/>
              </a:ext>
            </a:extLst>
          </p:cNvPr>
          <p:cNvSpPr txBox="1"/>
          <p:nvPr/>
        </p:nvSpPr>
        <p:spPr>
          <a:xfrm>
            <a:off x="1122338" y="1304687"/>
            <a:ext cx="8690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Regression</a:t>
            </a:r>
            <a:r>
              <a:rPr lang="fr-FR" sz="2000" b="1" dirty="0"/>
              <a:t> </a:t>
            </a:r>
            <a:r>
              <a:rPr lang="fr-FR" sz="2000" b="1" dirty="0" err="1"/>
              <a:t>Task</a:t>
            </a:r>
            <a:r>
              <a:rPr lang="fr-FR" sz="2000" b="1" dirty="0"/>
              <a:t> : </a:t>
            </a:r>
            <a:r>
              <a:rPr lang="fr-FR" sz="2000" b="1" dirty="0" err="1"/>
              <a:t>predict</a:t>
            </a:r>
            <a:r>
              <a:rPr lang="fr-FR" sz="2000" b="1" dirty="0"/>
              <a:t> </a:t>
            </a:r>
            <a:r>
              <a:rPr lang="fr-FR" sz="2000" b="1" dirty="0" err="1"/>
              <a:t>waiting</a:t>
            </a:r>
            <a:r>
              <a:rPr lang="fr-FR" sz="2000" b="1" dirty="0"/>
              <a:t>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3 continuos </a:t>
            </a:r>
            <a:r>
              <a:rPr lang="fr-FR" sz="2000" b="1" dirty="0" err="1"/>
              <a:t>target</a:t>
            </a:r>
            <a:r>
              <a:rPr lang="fr-FR" sz="2000" b="1" dirty="0"/>
              <a:t> variables, Y0, Y1 and Y2</a:t>
            </a:r>
            <a:endParaRPr lang="en-US" sz="2000" b="1" dirty="0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1464FB57-4763-4242-9783-E33EB27C88EF}"/>
              </a:ext>
            </a:extLst>
          </p:cNvPr>
          <p:cNvSpPr/>
          <p:nvPr/>
        </p:nvSpPr>
        <p:spPr>
          <a:xfrm>
            <a:off x="2964333" y="2665590"/>
            <a:ext cx="2447925" cy="533400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400"/>
              </a:spcAft>
            </a:pPr>
            <a:r>
              <a:rPr lang="fr-FR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Y0 : Delta </a:t>
            </a:r>
            <a:r>
              <a:rPr lang="fr-FR" sz="1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selection-departure</a:t>
            </a:r>
            <a:endParaRPr lang="en-US" sz="14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71BB13B9-3354-4BEA-A566-6F511CC4E851}"/>
              </a:ext>
            </a:extLst>
          </p:cNvPr>
          <p:cNvSpPr/>
          <p:nvPr/>
        </p:nvSpPr>
        <p:spPr>
          <a:xfrm>
            <a:off x="6670163" y="2665590"/>
            <a:ext cx="2514600" cy="533400"/>
          </a:xfrm>
          <a:prstGeom prst="chevron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400"/>
              </a:spcAft>
            </a:pPr>
            <a:r>
              <a:rPr lang="fr-FR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Y1 : Delta </a:t>
            </a:r>
            <a:r>
              <a:rPr lang="fr-FR" sz="1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departure-presentation</a:t>
            </a:r>
            <a:endParaRPr lang="en-US" sz="14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D27C4588-DC17-4527-9D14-2147AF9A3326}"/>
              </a:ext>
            </a:extLst>
          </p:cNvPr>
          <p:cNvSpPr/>
          <p:nvPr/>
        </p:nvSpPr>
        <p:spPr>
          <a:xfrm>
            <a:off x="2241039" y="3499026"/>
            <a:ext cx="7343774" cy="533401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fr-FR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Y2 : Delta </a:t>
            </a:r>
            <a:r>
              <a:rPr lang="fr-FR" sz="1400" b="1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selection-presentation</a:t>
            </a:r>
            <a:endParaRPr lang="en-US" sz="14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fr-FR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Y2 = Y0 + Y1</a:t>
            </a:r>
            <a:endParaRPr lang="en-US" sz="1400" b="1" dirty="0">
              <a:solidFill>
                <a:srgbClr val="00000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9DA909-46A5-4A23-ACA3-9294723FBF6B}"/>
              </a:ext>
            </a:extLst>
          </p:cNvPr>
          <p:cNvSpPr txBox="1"/>
          <p:nvPr/>
        </p:nvSpPr>
        <p:spPr>
          <a:xfrm>
            <a:off x="988361" y="4551410"/>
            <a:ext cx="8049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What</a:t>
            </a:r>
            <a:r>
              <a:rPr lang="fr-FR" sz="2000" b="1" dirty="0"/>
              <a:t>: emergency intervention - </a:t>
            </a:r>
            <a:r>
              <a:rPr lang="fr-FR" sz="2000" b="1" dirty="0" err="1"/>
              <a:t>vehicles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Where</a:t>
            </a:r>
            <a:r>
              <a:rPr lang="fr-FR" sz="2000" b="1" dirty="0"/>
              <a:t>: Paris Ile de France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/>
              <a:t>When</a:t>
            </a:r>
            <a:r>
              <a:rPr lang="fr-FR" sz="2000" b="1" dirty="0"/>
              <a:t>: 2018, </a:t>
            </a:r>
            <a:r>
              <a:rPr lang="fr-FR" sz="2000" b="1" dirty="0" err="1"/>
              <a:t>every</a:t>
            </a:r>
            <a:r>
              <a:rPr lang="fr-FR" sz="2000" b="1" dirty="0"/>
              <a:t> </a:t>
            </a:r>
            <a:r>
              <a:rPr lang="fr-FR" sz="2000" b="1" dirty="0" err="1"/>
              <a:t>day</a:t>
            </a:r>
            <a:r>
              <a:rPr lang="fr-FR" sz="2000" b="1" dirty="0"/>
              <a:t>, 24h/24h</a:t>
            </a:r>
          </a:p>
        </p:txBody>
      </p:sp>
    </p:spTree>
    <p:extLst>
      <p:ext uri="{BB962C8B-B14F-4D97-AF65-F5344CB8AC3E}">
        <p14:creationId xmlns:p14="http://schemas.microsoft.com/office/powerpoint/2010/main" val="2227198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D766B-8FB0-4AF4-958C-A6F5C205C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154" y="1571625"/>
                <a:ext cx="4269290" cy="1344947"/>
              </a:xfrm>
            </p:spPr>
            <p:txBody>
              <a:bodyPr>
                <a:normAutofit fontScale="5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effectLst/>
                          </a:rPr>
                        </m:ctrlPr>
                      </m:accPr>
                      <m:e>
                        <m:r>
                          <a:rPr lang="en-US" i="1">
                            <a:effectLst/>
                          </a:rPr>
                          <m:t>𝑦</m:t>
                        </m:r>
                      </m:e>
                    </m:acc>
                    <m:r>
                      <a:rPr lang="en-US" i="1">
                        <a:effectLst/>
                      </a:rPr>
                      <m:t>∼</m:t>
                    </m:r>
                    <m:r>
                      <a:rPr lang="en-US" i="1">
                        <a:effectLst/>
                      </a:rPr>
                      <m:t>𝑁</m:t>
                    </m:r>
                    <m:d>
                      <m:dPr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effectLst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effectLst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effectLst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effectLst/>
                          </a:rPr>
                          <m:t> </m:t>
                        </m:r>
                        <m:r>
                          <a:rPr lang="en-US" i="1">
                            <a:effectLst/>
                          </a:rPr>
                          <m:t>𝑥</m:t>
                        </m:r>
                        <m:r>
                          <a:rPr lang="en-US" i="1">
                            <a:effectLst/>
                          </a:rPr>
                          <m:t> , 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effectLst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ffectLst/>
                </a:endParaRPr>
              </a:p>
              <a:p>
                <a:r>
                  <a:rPr lang="en-US" dirty="0">
                    <a:effectLst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</a:rPr>
                          <m:t>(</m:t>
                        </m:r>
                        <m:r>
                          <a:rPr lang="en-US" i="1">
                            <a:effectLst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0</m:t>
                        </m:r>
                      </m:sub>
                    </m:sSub>
                    <m:r>
                      <a:rPr lang="en-US" i="1">
                        <a:effectLst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</a:rPr>
                      <m:t>)=</m:t>
                    </m:r>
                    <m:d>
                      <m:dPr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</a:rPr>
                          <m:t>𝑖𝑛𝑡𝑒𝑟𝑐𝑒𝑝𝑡</m:t>
                        </m:r>
                        <m:r>
                          <a:rPr lang="en-US" i="1">
                            <a:effectLst/>
                          </a:rPr>
                          <m:t>, </m:t>
                        </m:r>
                        <m:r>
                          <a:rPr lang="en-US" i="1">
                            <a:effectLst/>
                          </a:rPr>
                          <m:t>𝑠𝑙𝑜𝑝𝑒</m:t>
                        </m:r>
                      </m:e>
                    </m:d>
                    <m:r>
                      <a:rPr lang="en-US" i="1">
                        <a:effectLst/>
                      </a:rPr>
                      <m:t>, </m:t>
                    </m:r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0</m:t>
                        </m:r>
                      </m:sub>
                    </m:sSub>
                    <m:r>
                      <a:rPr lang="en-US" i="1">
                        <a:effectLst/>
                      </a:rPr>
                      <m:t>∼</m:t>
                    </m:r>
                    <m:r>
                      <a:rPr lang="en-US" i="1">
                        <a:effectLst/>
                      </a:rPr>
                      <m:t>𝑁</m:t>
                    </m:r>
                    <m:r>
                      <a:rPr lang="en-US" i="1">
                        <a:effectLst/>
                      </a:rPr>
                      <m:t>(0, </m:t>
                    </m:r>
                  </m:oMath>
                </a14:m>
                <a:r>
                  <a:rPr lang="en-US" dirty="0">
                    <a:effectLst/>
                  </a:rPr>
                  <a:t>120)  = our prior on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</a:rPr>
                      <m:t>∼</m:t>
                    </m:r>
                    <m:r>
                      <a:rPr lang="en-US" i="1">
                        <a:effectLst/>
                      </a:rPr>
                      <m:t>𝑁</m:t>
                    </m:r>
                    <m:d>
                      <m:dPr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</a:rPr>
                          <m:t>0, 5.0</m:t>
                        </m:r>
                      </m:e>
                    </m:d>
                    <m:r>
                      <a:rPr lang="en-US" i="1">
                        <a:effectLst/>
                      </a:rPr>
                      <m:t> </m:t>
                    </m:r>
                  </m:oMath>
                </a14:m>
                <a:r>
                  <a:rPr lang="en-US" dirty="0">
                    <a:effectLst/>
                  </a:rPr>
                  <a:t>= our prior on the slope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D766B-8FB0-4AF4-958C-A6F5C205C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154" y="1571625"/>
                <a:ext cx="4269290" cy="134494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4B382002-2B9E-41C0-B706-8659A156A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62" y="433519"/>
            <a:ext cx="10353675" cy="707472"/>
          </a:xfrm>
        </p:spPr>
        <p:txBody>
          <a:bodyPr>
            <a:normAutofit fontScale="90000"/>
          </a:bodyPr>
          <a:lstStyle/>
          <a:p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Simplest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OLS as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Bayesian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Model</a:t>
            </a:r>
            <a:endParaRPr lang="en-US" sz="2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04715-04B6-43A8-AE10-2AEAB10B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138" y="1395457"/>
            <a:ext cx="4622989" cy="2141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E2F46-8AFE-4C85-9873-AB21340DF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3" y="2933831"/>
            <a:ext cx="3993903" cy="349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D50AA-AD16-4D86-B46E-1C23E7B75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198" y="2633531"/>
            <a:ext cx="41338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8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7693D-C42C-48AB-91CD-3F4A604F7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8195" y="1571625"/>
                <a:ext cx="5070445" cy="2899707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effectLst/>
                          </a:rPr>
                        </m:ctrlPr>
                      </m:accPr>
                      <m:e>
                        <m:r>
                          <a:rPr lang="en-US" i="1">
                            <a:effectLst/>
                          </a:rPr>
                          <m:t>𝑦</m:t>
                        </m:r>
                      </m:e>
                    </m:acc>
                    <m:r>
                      <a:rPr lang="en-US" i="1">
                        <a:effectLst/>
                      </a:rPr>
                      <m:t>∼</m:t>
                    </m:r>
                    <m:r>
                      <a:rPr lang="en-US" i="1">
                        <a:effectLst/>
                      </a:rPr>
                      <m:t>𝑁</m:t>
                    </m:r>
                    <m:d>
                      <m:dPr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effectLst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effectLst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effectLst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effectLst/>
                          </a:rPr>
                          <m:t> </m:t>
                        </m:r>
                        <m:r>
                          <a:rPr lang="en-US" i="1">
                            <a:effectLst/>
                          </a:rPr>
                          <m:t>𝑥</m:t>
                        </m:r>
                        <m:r>
                          <a:rPr lang="en-US" i="1">
                            <a:effectLst/>
                          </a:rPr>
                          <m:t> ,</m:t>
                        </m:r>
                        <m:r>
                          <a:rPr lang="en-US" b="1" i="1">
                            <a:effectLst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FFFF00"/>
                            </a:solidFill>
                            <a:effectLst/>
                          </a:rPr>
                          <m:t>𝝈</m:t>
                        </m:r>
                      </m:e>
                    </m:d>
                  </m:oMath>
                </a14:m>
                <a:endParaRPr lang="en-US" dirty="0">
                  <a:effectLst/>
                </a:endParaRPr>
              </a:p>
              <a:p>
                <a:r>
                  <a:rPr lang="en-US" dirty="0">
                    <a:effectLst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</a:rPr>
                          <m:t>(</m:t>
                        </m:r>
                        <m:r>
                          <a:rPr lang="en-US" i="1">
                            <a:effectLst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0</m:t>
                        </m:r>
                      </m:sub>
                    </m:sSub>
                    <m:r>
                      <a:rPr lang="en-US" i="1">
                        <a:effectLst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</a:rPr>
                      <m:t>)=</m:t>
                    </m:r>
                    <m:d>
                      <m:dPr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</a:rPr>
                          <m:t>𝑖𝑛𝑡𝑒𝑟𝑐𝑒𝑝𝑡</m:t>
                        </m:r>
                        <m:r>
                          <a:rPr lang="en-US" i="1">
                            <a:effectLst/>
                          </a:rPr>
                          <m:t>, </m:t>
                        </m:r>
                        <m:r>
                          <a:rPr lang="en-US" i="1">
                            <a:effectLst/>
                          </a:rPr>
                          <m:t>𝑠𝑙𝑜𝑝𝑒</m:t>
                        </m:r>
                      </m:e>
                    </m:d>
                    <m:r>
                      <a:rPr lang="en-US" i="1">
                        <a:effectLst/>
                      </a:rPr>
                      <m:t>, </m:t>
                    </m:r>
                  </m:oMath>
                </a14:m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0</m:t>
                        </m:r>
                      </m:sub>
                    </m:sSub>
                    <m:r>
                      <a:rPr lang="en-US" i="1">
                        <a:effectLst/>
                      </a:rPr>
                      <m:t>∼</m:t>
                    </m:r>
                    <m:r>
                      <a:rPr lang="en-US" i="1">
                        <a:effectLst/>
                      </a:rPr>
                      <m:t>𝑁</m:t>
                    </m:r>
                    <m:r>
                      <a:rPr lang="en-US" i="1">
                        <a:effectLst/>
                      </a:rPr>
                      <m:t>(0, </m:t>
                    </m:r>
                  </m:oMath>
                </a14:m>
                <a:r>
                  <a:rPr lang="en-US" dirty="0">
                    <a:effectLst/>
                  </a:rPr>
                  <a:t>120)  = our prior on intercept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effectLst/>
                          </a:rPr>
                          <m:t>1</m:t>
                        </m:r>
                      </m:sub>
                    </m:sSub>
                    <m:r>
                      <a:rPr lang="en-US" i="1">
                        <a:effectLst/>
                      </a:rPr>
                      <m:t>∼</m:t>
                    </m:r>
                    <m:r>
                      <a:rPr lang="en-US" i="1">
                        <a:effectLst/>
                      </a:rPr>
                      <m:t>𝑁</m:t>
                    </m:r>
                    <m:d>
                      <m:dPr>
                        <m:ctrlPr>
                          <a:rPr lang="en-US" i="1">
                            <a:effectLst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</a:rPr>
                          <m:t>0, 5.0</m:t>
                        </m:r>
                      </m:e>
                    </m:d>
                    <m:r>
                      <a:rPr lang="en-US" i="1">
                        <a:effectLst/>
                      </a:rPr>
                      <m:t> </m:t>
                    </m:r>
                  </m:oMath>
                </a14:m>
                <a:r>
                  <a:rPr lang="en-US" dirty="0">
                    <a:effectLst/>
                  </a:rPr>
                  <a:t>= our prior on the slope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FF00"/>
                        </a:solidFill>
                        <a:effectLst/>
                      </a:rPr>
                      <m:t>𝝈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effectLst/>
                      </a:rPr>
                      <m:t>∼</m:t>
                    </m:r>
                    <m:r>
                      <a:rPr lang="en-US" b="1" i="1" smtClean="0">
                        <a:solidFill>
                          <a:srgbClr val="FFFF00"/>
                        </a:solidFill>
                        <a:effectLst/>
                      </a:rPr>
                      <m:t>𝑯𝒂𝒍𝒇𝑪𝒂𝒖𝒄𝒉𝒚</m:t>
                    </m:r>
                    <m:d>
                      <m:dPr>
                        <m:ctrlPr>
                          <a:rPr lang="en-US" b="1" i="1">
                            <a:solidFill>
                              <a:srgbClr val="FFFF00"/>
                            </a:solidFill>
                            <a:effectLst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FF00"/>
                            </a:solidFill>
                            <a:effectLst/>
                          </a:rPr>
                          <m:t>𝜷</m:t>
                        </m:r>
                      </m:e>
                    </m:d>
                    <m:r>
                      <a:rPr lang="en-US" b="1" i="1">
                        <a:solidFill>
                          <a:srgbClr val="FFFF00"/>
                        </a:solidFill>
                        <a:effectLst/>
                      </a:rPr>
                      <m:t>,  </m:t>
                    </m:r>
                    <m:r>
                      <a:rPr lang="en-US" b="1" i="1">
                        <a:solidFill>
                          <a:srgbClr val="FFFF00"/>
                        </a:solidFill>
                        <a:effectLst/>
                      </a:rPr>
                      <m:t>𝜷</m:t>
                    </m:r>
                    <m:r>
                      <a:rPr lang="en-US" b="1" i="1">
                        <a:solidFill>
                          <a:srgbClr val="FFFF00"/>
                        </a:solidFill>
                        <a:effectLst/>
                      </a:rPr>
                      <m:t>=</m:t>
                    </m:r>
                    <m:r>
                      <a:rPr lang="en-US" b="1" i="1">
                        <a:solidFill>
                          <a:srgbClr val="FFFF00"/>
                        </a:solidFill>
                        <a:effectLst/>
                      </a:rPr>
                      <m:t>𝟏𝟎</m:t>
                    </m:r>
                  </m:oMath>
                </a14:m>
                <a:endParaRPr lang="en-US" dirty="0">
                  <a:solidFill>
                    <a:srgbClr val="FFFF00"/>
                  </a:solidFill>
                  <a:effectLst/>
                </a:endParaRPr>
              </a:p>
              <a:p>
                <a:r>
                  <a:rPr lang="en-US" b="1" dirty="0">
                    <a:solidFill>
                      <a:srgbClr val="00B050"/>
                    </a:solidFill>
                    <a:effectLst/>
                  </a:rPr>
                  <a:t>Results lower variance for the parameters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37693D-C42C-48AB-91CD-3F4A604F7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8195" y="1571625"/>
                <a:ext cx="5070445" cy="289970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598CFB63-0C24-4A98-9D5D-CE21090C2ECE}"/>
              </a:ext>
            </a:extLst>
          </p:cNvPr>
          <p:cNvSpPr txBox="1">
            <a:spLocks/>
          </p:cNvSpPr>
          <p:nvPr/>
        </p:nvSpPr>
        <p:spPr>
          <a:xfrm>
            <a:off x="913795" y="801370"/>
            <a:ext cx="10353675" cy="7074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2nd OLS - </a:t>
            </a:r>
            <a:r>
              <a:rPr lang="fr-FR" dirty="0" err="1">
                <a:latin typeface="72 Black" panose="020B0A04030603020204" pitchFamily="34" charset="0"/>
                <a:cs typeface="72 Black" panose="020B0A04030603020204" pitchFamily="34" charset="0"/>
              </a:rPr>
              <a:t>Heteroscedastic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 </a:t>
            </a:r>
            <a:endParaRPr lang="en-US" sz="2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87BE3-BE50-40CC-9CA7-2C35B9756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640" y="1709805"/>
            <a:ext cx="5941481" cy="46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29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5D35D-68F0-4462-97A8-F745CA90B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0632" y="1536321"/>
            <a:ext cx="3894613" cy="220516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43D155-CD7E-482F-B617-1692E423A9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5" y="366320"/>
            <a:ext cx="10353675" cy="8584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3thd Model </a:t>
            </a:r>
            <a:b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</a:br>
            <a:r>
              <a:rPr lang="fr-FR" sz="3600" dirty="0">
                <a:latin typeface="72 Black" panose="020B0A04030603020204" pitchFamily="34" charset="0"/>
                <a:cs typeface="72 Black" panose="020B0A04030603020204" pitchFamily="34" charset="0"/>
              </a:rPr>
              <a:t>High Kurtosis </a:t>
            </a:r>
            <a:r>
              <a:rPr lang="fr-FR" sz="3600" dirty="0" err="1">
                <a:latin typeface="72 Black" panose="020B0A04030603020204" pitchFamily="34" charset="0"/>
                <a:cs typeface="72 Black" panose="020B0A04030603020204" pitchFamily="34" charset="0"/>
              </a:rPr>
              <a:t>errors</a:t>
            </a: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 </a:t>
            </a:r>
            <a:endParaRPr lang="en-US" sz="2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6262EE-503A-40E9-A879-7A4990DC94D4}"/>
                  </a:ext>
                </a:extLst>
              </p:cNvPr>
              <p:cNvSpPr/>
              <p:nvPr/>
            </p:nvSpPr>
            <p:spPr>
              <a:xfrm>
                <a:off x="495210" y="1423224"/>
                <a:ext cx="30810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𝑺𝒕𝒖𝒅𝒆𝒏𝒕𝑻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𝝂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6262EE-503A-40E9-A879-7A4990DC9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10" y="1423224"/>
                <a:ext cx="3081036" cy="369332"/>
              </a:xfrm>
              <a:prstGeom prst="rect">
                <a:avLst/>
              </a:prstGeom>
              <a:blipFill>
                <a:blip r:embed="rId3"/>
                <a:stretch>
                  <a:fillRect t="-3279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C3ED07C-7FA7-42A5-B3A2-F19BC5CA307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85" y="1871270"/>
            <a:ext cx="4760670" cy="220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ADD095-8275-4AC6-93E8-0AF6EE86D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867" y="329968"/>
            <a:ext cx="49149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0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D34C64-E6B3-4CDC-B205-504086A8C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162" y="332763"/>
            <a:ext cx="10353675" cy="6739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4th model – Hogg model </a:t>
            </a:r>
            <a:endParaRPr lang="en-US" sz="2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D220B-C765-4C52-9FCB-D68E063E6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69" y="1283516"/>
            <a:ext cx="66675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09D906-22CB-4C68-A19F-FB94E9D0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119" y="669721"/>
            <a:ext cx="6339682" cy="593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4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46AB-66CF-4E2A-AB94-9772AB22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007" y="601211"/>
            <a:ext cx="5288119" cy="457200"/>
          </a:xfrm>
        </p:spPr>
        <p:txBody>
          <a:bodyPr>
            <a:normAutofit fontScale="90000"/>
          </a:bodyPr>
          <a:lstStyle/>
          <a:p>
            <a:r>
              <a:rPr lang="fr-FR" dirty="0"/>
              <a:t>Hogg model </a:t>
            </a:r>
            <a:br>
              <a:rPr lang="fr-FR" dirty="0"/>
            </a:br>
            <a:r>
              <a:rPr lang="fr-FR" sz="2200" dirty="0" err="1"/>
              <a:t>Posterior</a:t>
            </a:r>
            <a:r>
              <a:rPr lang="fr-FR" sz="2200" dirty="0"/>
              <a:t> </a:t>
            </a:r>
            <a:r>
              <a:rPr lang="fr-FR" sz="2200" dirty="0" err="1"/>
              <a:t>Predictive</a:t>
            </a:r>
            <a:r>
              <a:rPr lang="fr-FR" sz="2200" dirty="0"/>
              <a:t> Distribution</a:t>
            </a:r>
            <a:endParaRPr lang="en-US" sz="2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8BA77C-8878-40E5-9D1F-27D79FAD8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20" y="339928"/>
            <a:ext cx="6182686" cy="6329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5742B-3DFF-4238-B8D3-587525B41461}"/>
              </a:ext>
            </a:extLst>
          </p:cNvPr>
          <p:cNvSpPr txBox="1"/>
          <p:nvPr/>
        </p:nvSpPr>
        <p:spPr>
          <a:xfrm>
            <a:off x="604007" y="1921079"/>
            <a:ext cx="419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outliers</a:t>
            </a:r>
            <a:r>
              <a:rPr lang="fr-FR" dirty="0"/>
              <a:t> are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reconized</a:t>
            </a:r>
            <a:r>
              <a:rPr lang="fr-FR" dirty="0"/>
              <a:t> </a:t>
            </a:r>
          </a:p>
          <a:p>
            <a:r>
              <a:rPr lang="fr-FR" dirty="0"/>
              <a:t>by the model (</a:t>
            </a:r>
            <a:r>
              <a:rPr lang="fr-FR" dirty="0" err="1"/>
              <a:t>red</a:t>
            </a:r>
            <a:r>
              <a:rPr lang="fr-FR" dirty="0"/>
              <a:t> points)</a:t>
            </a:r>
          </a:p>
        </p:txBody>
      </p:sp>
    </p:spTree>
    <p:extLst>
      <p:ext uri="{BB962C8B-B14F-4D97-AF65-F5344CB8AC3E}">
        <p14:creationId xmlns:p14="http://schemas.microsoft.com/office/powerpoint/2010/main" val="1178088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7DBAB-D7F1-47F7-B079-43B0F8A43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770CFB-AC74-4C53-B88E-58F0B63318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609600"/>
            <a:ext cx="10452683" cy="5564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Conclusion </a:t>
            </a:r>
            <a:endParaRPr lang="en-US" sz="2000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982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5202-7078-4D5E-A23A-761DE41CC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681" y="1537250"/>
            <a:ext cx="3485927" cy="2769707"/>
          </a:xfrm>
        </p:spPr>
        <p:txBody>
          <a:bodyPr>
            <a:normAutofit/>
          </a:bodyPr>
          <a:lstStyle/>
          <a:p>
            <a:r>
              <a:rPr lang="fr-FR" dirty="0"/>
              <a:t>219 K </a:t>
            </a:r>
            <a:r>
              <a:rPr lang="fr-FR" dirty="0" err="1"/>
              <a:t>rows</a:t>
            </a:r>
            <a:endParaRPr lang="fr-FR" dirty="0"/>
          </a:p>
          <a:p>
            <a:r>
              <a:rPr lang="fr-FR" dirty="0"/>
              <a:t>26 </a:t>
            </a:r>
            <a:r>
              <a:rPr lang="fr-FR" dirty="0" err="1"/>
              <a:t>feature</a:t>
            </a:r>
            <a:r>
              <a:rPr lang="fr-FR" dirty="0"/>
              <a:t> variables</a:t>
            </a:r>
          </a:p>
          <a:p>
            <a:r>
              <a:rPr lang="fr-FR" dirty="0"/>
              <a:t>No real </a:t>
            </a:r>
            <a:r>
              <a:rPr lang="fr-FR" dirty="0" err="1"/>
              <a:t>missing</a:t>
            </a:r>
            <a:r>
              <a:rPr lang="fr-FR" dirty="0"/>
              <a:t> values</a:t>
            </a:r>
          </a:p>
          <a:p>
            <a:r>
              <a:rPr lang="fr-FR" dirty="0" err="1"/>
              <a:t>Relatively</a:t>
            </a:r>
            <a:r>
              <a:rPr lang="fr-FR" dirty="0"/>
              <a:t> clean</a:t>
            </a:r>
          </a:p>
          <a:p>
            <a:r>
              <a:rPr lang="fr-FR" dirty="0"/>
              <a:t>3 </a:t>
            </a:r>
            <a:r>
              <a:rPr lang="fr-FR" dirty="0" err="1"/>
              <a:t>response</a:t>
            </a:r>
            <a:r>
              <a:rPr lang="fr-FR" dirty="0"/>
              <a:t> variables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565BCB-64F5-4D12-B719-30F9A392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774357"/>
          </a:xfrm>
        </p:spPr>
        <p:txBody>
          <a:bodyPr/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Data Exploration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3A40F-B75A-4FEF-A2A7-44321AF5F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941" y="1934817"/>
            <a:ext cx="7991654" cy="41545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1F5C98-E90D-44CD-8D88-4DD0F09B6B1D}"/>
              </a:ext>
            </a:extLst>
          </p:cNvPr>
          <p:cNvSpPr txBox="1">
            <a:spLocks/>
          </p:cNvSpPr>
          <p:nvPr/>
        </p:nvSpPr>
        <p:spPr>
          <a:xfrm>
            <a:off x="286347" y="4532000"/>
            <a:ext cx="3485927" cy="17164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solidFill>
                  <a:srgbClr val="FF0000"/>
                </a:solidFill>
              </a:rPr>
              <a:t>Highly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dispersed</a:t>
            </a:r>
            <a:r>
              <a:rPr lang="fr-FR" b="1" dirty="0">
                <a:solidFill>
                  <a:srgbClr val="FF0000"/>
                </a:solidFill>
              </a:rPr>
              <a:t> </a:t>
            </a:r>
            <a:r>
              <a:rPr lang="fr-FR" b="1" dirty="0" err="1">
                <a:solidFill>
                  <a:srgbClr val="FF0000"/>
                </a:solidFill>
              </a:rPr>
              <a:t>response</a:t>
            </a:r>
            <a:r>
              <a:rPr lang="fr-FR" b="1" dirty="0">
                <a:solidFill>
                  <a:srgbClr val="FF0000"/>
                </a:solidFill>
              </a:rPr>
              <a:t> times!</a:t>
            </a:r>
          </a:p>
          <a:p>
            <a:r>
              <a:rPr lang="en-US" b="1" dirty="0">
                <a:solidFill>
                  <a:srgbClr val="FF0000"/>
                </a:solidFill>
              </a:rPr>
              <a:t>Categorical variables with high cardinality</a:t>
            </a:r>
          </a:p>
        </p:txBody>
      </p:sp>
    </p:spTree>
    <p:extLst>
      <p:ext uri="{BB962C8B-B14F-4D97-AF65-F5344CB8AC3E}">
        <p14:creationId xmlns:p14="http://schemas.microsoft.com/office/powerpoint/2010/main" val="230691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D3883-734D-4236-B15B-629642B0A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5" y="1398518"/>
            <a:ext cx="4281057" cy="689113"/>
          </a:xfrm>
        </p:spPr>
        <p:txBody>
          <a:bodyPr/>
          <a:lstStyle/>
          <a:p>
            <a:r>
              <a:rPr lang="fr-FR" dirty="0"/>
              <a:t>Data are </a:t>
            </a:r>
            <a:r>
              <a:rPr lang="fr-FR" dirty="0" err="1"/>
              <a:t>stationnary</a:t>
            </a:r>
            <a:r>
              <a:rPr lang="fr-FR" dirty="0"/>
              <a:t> in time: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06D26B-1410-4BCA-9138-60A29567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689113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Data Exploration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BA4DE-C6D8-45EC-A0FC-4FACA4785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4" y="1962148"/>
            <a:ext cx="7079411" cy="385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1F64AC-7911-4986-9B81-0559356F9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1" y="2087631"/>
            <a:ext cx="5867400" cy="3971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D4101-16B7-4851-BF19-01C68443E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7" y="2087631"/>
            <a:ext cx="6096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9710-C65D-4075-9570-3F6EF40E8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55" y="1537971"/>
            <a:ext cx="4440525" cy="656590"/>
          </a:xfrm>
        </p:spPr>
        <p:txBody>
          <a:bodyPr/>
          <a:lstStyle/>
          <a:p>
            <a:r>
              <a:rPr lang="fr-FR" dirty="0" err="1"/>
              <a:t>Departures</a:t>
            </a:r>
            <a:r>
              <a:rPr lang="fr-FR" dirty="0"/>
              <a:t> and Destinations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D1015E-9E9B-42AE-97E1-33737E18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53675" cy="795130"/>
          </a:xfrm>
        </p:spPr>
        <p:txBody>
          <a:bodyPr>
            <a:normAutofit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Data Exploration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58D48-40ED-4658-993B-63D83356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2" y="2327802"/>
            <a:ext cx="4714875" cy="3857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692A6-3889-40E0-80EA-A177A2D0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285" y="2251601"/>
            <a:ext cx="51625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DA100-1400-4372-8157-8AA1B651B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2967325" cy="2678430"/>
          </a:xfrm>
        </p:spPr>
        <p:txBody>
          <a:bodyPr/>
          <a:lstStyle/>
          <a:p>
            <a:r>
              <a:rPr lang="fr-FR" dirty="0" err="1"/>
              <a:t>Trajectories</a:t>
            </a:r>
            <a:r>
              <a:rPr lang="fr-FR" dirty="0"/>
              <a:t> and distances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D74F0-457D-4F63-A08A-C6AC2163C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930" y="1452880"/>
            <a:ext cx="6219190" cy="51210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2C3E0D-A0FC-46E3-B950-FE2A28ED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08" y="284074"/>
            <a:ext cx="10353675" cy="985520"/>
          </a:xfrm>
        </p:spPr>
        <p:txBody>
          <a:bodyPr>
            <a:normAutofit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Data Exploration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9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278B4F-05BD-4915-9DB2-CCE6C420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67" y="364569"/>
            <a:ext cx="6961534" cy="63105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688A8-D986-441B-ACDA-ED6247130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48" y="1571626"/>
            <a:ext cx="4055770" cy="1516132"/>
          </a:xfrm>
        </p:spPr>
        <p:txBody>
          <a:bodyPr/>
          <a:lstStyle/>
          <a:p>
            <a:r>
              <a:rPr lang="fr-FR" dirty="0" err="1"/>
              <a:t>Creates</a:t>
            </a:r>
            <a:r>
              <a:rPr lang="fr-FR" dirty="0"/>
              <a:t> a </a:t>
            </a:r>
            <a:r>
              <a:rPr lang="fr-FR" dirty="0" err="1"/>
              <a:t>map</a:t>
            </a:r>
            <a:r>
              <a:rPr lang="fr-FR" dirty="0"/>
              <a:t> of </a:t>
            </a:r>
            <a:r>
              <a:rPr lang="fr-FR" dirty="0" err="1"/>
              <a:t>average</a:t>
            </a:r>
            <a:r>
              <a:rPr lang="fr-FR" dirty="0"/>
              <a:t> speeds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B2E16C1-1DEE-4675-BE5C-CDE71ED7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48" y="335415"/>
            <a:ext cx="4196687" cy="883920"/>
          </a:xfrm>
        </p:spPr>
        <p:txBody>
          <a:bodyPr>
            <a:normAutofit fontScale="90000"/>
          </a:bodyPr>
          <a:lstStyle/>
          <a:p>
            <a:pPr algn="l"/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Data </a:t>
            </a:r>
            <a:b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</a:br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Engineering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33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C8160-4E19-47DF-A8F4-BAC730289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81" y="1625878"/>
            <a:ext cx="8750236" cy="1249845"/>
          </a:xfrm>
        </p:spPr>
        <p:txBody>
          <a:bodyPr>
            <a:normAutofit/>
          </a:bodyPr>
          <a:lstStyle/>
          <a:p>
            <a:r>
              <a:rPr lang="fr-FR" dirty="0" err="1"/>
              <a:t>Some</a:t>
            </a:r>
            <a:r>
              <a:rPr lang="fr-FR" dirty="0"/>
              <a:t> variables are made of </a:t>
            </a:r>
            <a:r>
              <a:rPr lang="fr-FR" dirty="0" err="1"/>
              <a:t>list</a:t>
            </a:r>
            <a:r>
              <a:rPr lang="fr-FR" dirty="0"/>
              <a:t>: « GPS </a:t>
            </a:r>
            <a:r>
              <a:rPr lang="fr-FR" dirty="0" err="1"/>
              <a:t>Tracking</a:t>
            </a:r>
            <a:r>
              <a:rPr lang="fr-FR" dirty="0"/>
              <a:t> » (</a:t>
            </a:r>
            <a:r>
              <a:rPr lang="fr-FR" dirty="0" err="1"/>
              <a:t>json</a:t>
            </a:r>
            <a:r>
              <a:rPr lang="fr-FR" dirty="0"/>
              <a:t> string)</a:t>
            </a:r>
          </a:p>
          <a:p>
            <a:r>
              <a:rPr lang="fr-FR" dirty="0" err="1"/>
              <a:t>Extract</a:t>
            </a:r>
            <a:r>
              <a:rPr lang="fr-FR" dirty="0"/>
              <a:t> informations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fields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04727A-EDE2-43E2-A93F-672E8E59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82" y="404192"/>
            <a:ext cx="10353675" cy="662609"/>
          </a:xfrm>
        </p:spPr>
        <p:txBody>
          <a:bodyPr>
            <a:normAutofit fontScale="90000"/>
          </a:bodyPr>
          <a:lstStyle/>
          <a:p>
            <a:r>
              <a:rPr lang="fr-FR" dirty="0">
                <a:latin typeface="72 Black" panose="020B0A04030603020204" pitchFamily="34" charset="0"/>
                <a:cs typeface="72 Black" panose="020B0A04030603020204" pitchFamily="34" charset="0"/>
              </a:rPr>
              <a:t>Data Engineering</a:t>
            </a:r>
            <a:endParaRPr lang="en-US" dirty="0">
              <a:latin typeface="72 Black" panose="020B0A04030603020204" pitchFamily="34" charset="0"/>
              <a:cs typeface="72 Black" panose="020B0A04030603020204" pitchFamily="34" charset="0"/>
            </a:endParaRPr>
          </a:p>
        </p:txBody>
      </p:sp>
      <p:pic>
        <p:nvPicPr>
          <p:cNvPr id="6" name="Graphic 5" descr="Dance steps">
            <a:extLst>
              <a:ext uri="{FF2B5EF4-FFF2-40B4-BE49-F238E27FC236}">
                <a16:creationId xmlns:a16="http://schemas.microsoft.com/office/drawing/2014/main" id="{6BD0A36F-9B3A-4EB1-AC54-CE8939C2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3354" y="299933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78231-E728-4889-84AC-145BCBEFBEF2}"/>
              </a:ext>
            </a:extLst>
          </p:cNvPr>
          <p:cNvSpPr txBox="1"/>
          <p:nvPr/>
        </p:nvSpPr>
        <p:spPr>
          <a:xfrm>
            <a:off x="1577129" y="4194495"/>
            <a:ext cx="1518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List of values</a:t>
            </a:r>
            <a:endParaRPr lang="en-US" dirty="0"/>
          </a:p>
        </p:txBody>
      </p:sp>
      <p:pic>
        <p:nvPicPr>
          <p:cNvPr id="9" name="Graphic 8" descr="Information">
            <a:extLst>
              <a:ext uri="{FF2B5EF4-FFF2-40B4-BE49-F238E27FC236}">
                <a16:creationId xmlns:a16="http://schemas.microsoft.com/office/drawing/2014/main" id="{98239DBC-B6D0-4EED-8033-D7CB904F0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2677" y="3163956"/>
            <a:ext cx="818322" cy="818322"/>
          </a:xfrm>
          <a:prstGeom prst="rect">
            <a:avLst/>
          </a:prstGeom>
        </p:spPr>
      </p:pic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D6842FED-1AF6-4C8D-A3D7-54CBDA9EB593}"/>
              </a:ext>
            </a:extLst>
          </p:cNvPr>
          <p:cNvSpPr/>
          <p:nvPr/>
        </p:nvSpPr>
        <p:spPr>
          <a:xfrm>
            <a:off x="3154261" y="3363985"/>
            <a:ext cx="1979801" cy="53689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Parse and </a:t>
            </a:r>
            <a:r>
              <a:rPr lang="fr-FR" dirty="0" err="1"/>
              <a:t>summarize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93463F-8DFC-4386-B980-E446B13D9085}"/>
              </a:ext>
            </a:extLst>
          </p:cNvPr>
          <p:cNvSpPr txBox="1"/>
          <p:nvPr/>
        </p:nvSpPr>
        <p:spPr>
          <a:xfrm>
            <a:off x="6593746" y="2994870"/>
            <a:ext cx="3481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</a:t>
            </a:r>
            <a:r>
              <a:rPr lang="fr-FR" dirty="0" err="1"/>
              <a:t>tracked</a:t>
            </a:r>
            <a:r>
              <a:rPr lang="fr-FR" dirty="0"/>
              <a:t>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Total </a:t>
            </a:r>
            <a:r>
              <a:rPr lang="fr-FR" dirty="0" err="1"/>
              <a:t>tracked</a:t>
            </a:r>
            <a:r>
              <a:rPr lang="fr-FR" dirty="0"/>
              <a:t> distance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steps</a:t>
            </a:r>
            <a:r>
              <a:rPr lang="fr-FR" dirty="0"/>
              <a:t> </a:t>
            </a:r>
            <a:r>
              <a:rPr lang="fr-FR" dirty="0" err="1"/>
              <a:t>tracked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790C7-CFC3-4D4C-80B2-DEDE2AD5F4C3}"/>
              </a:ext>
            </a:extLst>
          </p:cNvPr>
          <p:cNvSpPr txBox="1"/>
          <p:nvPr/>
        </p:nvSpPr>
        <p:spPr>
          <a:xfrm>
            <a:off x="1073791" y="4803792"/>
            <a:ext cx="688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tracking</a:t>
            </a:r>
            <a:r>
              <a:rPr lang="fr-FR" dirty="0"/>
              <a:t> are « </a:t>
            </a:r>
            <a:r>
              <a:rPr lang="fr-FR" dirty="0" err="1"/>
              <a:t>missing</a:t>
            </a:r>
            <a:r>
              <a:rPr lang="fr-FR" dirty="0"/>
              <a:t> » in </a:t>
            </a:r>
            <a:r>
              <a:rPr lang="fr-FR" dirty="0">
                <a:solidFill>
                  <a:srgbClr val="FF0000"/>
                </a:solidFill>
              </a:rPr>
              <a:t>70% of the time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9B4A6C-1103-4CFA-A659-4208F122D00F}"/>
              </a:ext>
            </a:extLst>
          </p:cNvPr>
          <p:cNvSpPr txBox="1"/>
          <p:nvPr/>
        </p:nvSpPr>
        <p:spPr>
          <a:xfrm>
            <a:off x="1073790" y="5368954"/>
            <a:ext cx="9160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There are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street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(</a:t>
            </a:r>
            <a:r>
              <a:rPr lang="fr-FR" dirty="0" err="1"/>
              <a:t>way</a:t>
            </a:r>
            <a:r>
              <a:rPr lang="fr-FR" dirty="0"/>
              <a:t>-points) =&gt; Try to use « Latent </a:t>
            </a:r>
            <a:r>
              <a:rPr lang="fr-FR" dirty="0" err="1"/>
              <a:t>Semantic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 » to </a:t>
            </a:r>
            <a:r>
              <a:rPr lang="fr-FR" dirty="0" err="1"/>
              <a:t>extract</a:t>
            </a:r>
            <a:r>
              <a:rPr lang="fr-FR" dirty="0"/>
              <a:t>  insight.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6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86f4720-9db4-4950-8ffd-cd1ef4b846d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2FD6F1506F564BB79A97F9C245AD34" ma:contentTypeVersion="13" ma:contentTypeDescription="Create a new document." ma:contentTypeScope="" ma:versionID="04c713722ebdf6eb9286456819056e26">
  <xsd:schema xmlns:xsd="http://www.w3.org/2001/XMLSchema" xmlns:xs="http://www.w3.org/2001/XMLSchema" xmlns:p="http://schemas.microsoft.com/office/2006/metadata/properties" xmlns:ns3="025efd7d-4e1d-49ec-b269-b81537660960" xmlns:ns4="386f4720-9db4-4950-8ffd-cd1ef4b846d5" targetNamespace="http://schemas.microsoft.com/office/2006/metadata/properties" ma:root="true" ma:fieldsID="b41ef4ebaec52fed0a9df259dbd37b7f" ns3:_="" ns4:_="">
    <xsd:import namespace="025efd7d-4e1d-49ec-b269-b81537660960"/>
    <xsd:import namespace="386f4720-9db4-4950-8ffd-cd1ef4b846d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5efd7d-4e1d-49ec-b269-b8153766096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6f4720-9db4-4950-8ffd-cd1ef4b846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386f4720-9db4-4950-8ffd-cd1ef4b846d5"/>
  </ds:schemaRefs>
</ds:datastoreItem>
</file>

<file path=customXml/itemProps3.xml><?xml version="1.0" encoding="utf-8"?>
<ds:datastoreItem xmlns:ds="http://schemas.openxmlformats.org/officeDocument/2006/customXml" ds:itemID="{A2D35B40-CE6E-47C6-A7A3-C00048C89C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5efd7d-4e1d-49ec-b269-b81537660960"/>
    <ds:schemaRef ds:uri="386f4720-9db4-4950-8ffd-cd1ef4b846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0</TotalTime>
  <Words>1447</Words>
  <Application>Microsoft Office PowerPoint</Application>
  <PresentationFormat>Widescreen</PresentationFormat>
  <Paragraphs>241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72 Black</vt:lpstr>
      <vt:lpstr>Algerian</vt:lpstr>
      <vt:lpstr>Arial</vt:lpstr>
      <vt:lpstr>Arial Black</vt:lpstr>
      <vt:lpstr>Arial Nova</vt:lpstr>
      <vt:lpstr>Arial Nova Light</vt:lpstr>
      <vt:lpstr>Cambria Math</vt:lpstr>
      <vt:lpstr>Times New Roman</vt:lpstr>
      <vt:lpstr>Wingdings 2</vt:lpstr>
      <vt:lpstr>SlateVTI</vt:lpstr>
      <vt:lpstr>PowerPoint Presentation</vt:lpstr>
      <vt:lpstr>Presentation</vt:lpstr>
      <vt:lpstr>Objective</vt:lpstr>
      <vt:lpstr>Data Exploration</vt:lpstr>
      <vt:lpstr>Data Exploration</vt:lpstr>
      <vt:lpstr>Data Exploration</vt:lpstr>
      <vt:lpstr>Data Exploration</vt:lpstr>
      <vt:lpstr>Data  Engineering</vt:lpstr>
      <vt:lpstr>Data Engineering</vt:lpstr>
      <vt:lpstr>Data Engineering</vt:lpstr>
      <vt:lpstr>Glance / OLS</vt:lpstr>
      <vt:lpstr>First comparison of models for Y1</vt:lpstr>
      <vt:lpstr>Gradient Boosting</vt:lpstr>
      <vt:lpstr>Catboost</vt:lpstr>
      <vt:lpstr>Catboost – strategy in tuning</vt:lpstr>
      <vt:lpstr>Early stopping</vt:lpstr>
      <vt:lpstr>Huber loss</vt:lpstr>
      <vt:lpstr>Gaussian Process for hyper param finding</vt:lpstr>
      <vt:lpstr>Nested models</vt:lpstr>
      <vt:lpstr>The fitted model</vt:lpstr>
      <vt:lpstr>Leaderboard</vt:lpstr>
      <vt:lpstr>Analyzing the residuals</vt:lpstr>
      <vt:lpstr>Analyzing R2</vt:lpstr>
      <vt:lpstr>Examples of outliers</vt:lpstr>
      <vt:lpstr>Outliers distribution time vs location</vt:lpstr>
      <vt:lpstr>Are Outliers disguisable?</vt:lpstr>
      <vt:lpstr>Frequentist approach</vt:lpstr>
      <vt:lpstr>Bayesian Model</vt:lpstr>
      <vt:lpstr>Simplified model with PyMC3 </vt:lpstr>
      <vt:lpstr>Simplest OLS as Bayesian Model</vt:lpstr>
      <vt:lpstr>PowerPoint Presentation</vt:lpstr>
      <vt:lpstr>3thd Model  High Kurtosis errors </vt:lpstr>
      <vt:lpstr>4th model – Hogg model </vt:lpstr>
      <vt:lpstr>Hogg model  Posterior Predictive Distribution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2020-10-17T15:42:44Z</dcterms:created>
  <dcterms:modified xsi:type="dcterms:W3CDTF">2020-10-18T16:12:49Z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0x010100CA2FD6F1506F564BB79A97F9C245AD34</vt:lpwstr>
  </property>
</Properties>
</file>